
<file path=[Content_Types].xml><?xml version="1.0" encoding="utf-8"?>
<Types xmlns="http://schemas.openxmlformats.org/package/2006/content-types">
  <Default Extension="xml" ContentType="application/xml"/>
  <Default Extension="WAV" ContentType="audio/wav"/>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embeddings/oleObject1.bin" ContentType="application/vnd.openxmlformats-officedocument.oleObject"/>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media/audio1.bin" ContentType="audio/unknown"/>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8"/>
  </p:notesMasterIdLst>
  <p:handoutMasterIdLst>
    <p:handoutMasterId r:id="rId69"/>
  </p:handoutMasterIdLst>
  <p:sldIdLst>
    <p:sldId id="258" r:id="rId2"/>
    <p:sldId id="260" r:id="rId3"/>
    <p:sldId id="261" r:id="rId4"/>
    <p:sldId id="332" r:id="rId5"/>
    <p:sldId id="334" r:id="rId6"/>
    <p:sldId id="301" r:id="rId7"/>
    <p:sldId id="335" r:id="rId8"/>
    <p:sldId id="336" r:id="rId9"/>
    <p:sldId id="282" r:id="rId10"/>
    <p:sldId id="262" r:id="rId11"/>
    <p:sldId id="263" r:id="rId12"/>
    <p:sldId id="280" r:id="rId13"/>
    <p:sldId id="283" r:id="rId14"/>
    <p:sldId id="291" r:id="rId15"/>
    <p:sldId id="264" r:id="rId16"/>
    <p:sldId id="290" r:id="rId17"/>
    <p:sldId id="289" r:id="rId18"/>
    <p:sldId id="281" r:id="rId19"/>
    <p:sldId id="297" r:id="rId20"/>
    <p:sldId id="265" r:id="rId21"/>
    <p:sldId id="269" r:id="rId22"/>
    <p:sldId id="266" r:id="rId23"/>
    <p:sldId id="270" r:id="rId24"/>
    <p:sldId id="300" r:id="rId25"/>
    <p:sldId id="268" r:id="rId26"/>
    <p:sldId id="295" r:id="rId27"/>
    <p:sldId id="299" r:id="rId28"/>
    <p:sldId id="296" r:id="rId29"/>
    <p:sldId id="292" r:id="rId30"/>
    <p:sldId id="298" r:id="rId31"/>
    <p:sldId id="285" r:id="rId32"/>
    <p:sldId id="294" r:id="rId33"/>
    <p:sldId id="340" r:id="rId34"/>
    <p:sldId id="333" r:id="rId35"/>
    <p:sldId id="302" r:id="rId36"/>
    <p:sldId id="339" r:id="rId37"/>
    <p:sldId id="284" r:id="rId38"/>
    <p:sldId id="293" r:id="rId39"/>
    <p:sldId id="342" r:id="rId40"/>
    <p:sldId id="277" r:id="rId41"/>
    <p:sldId id="278" r:id="rId42"/>
    <p:sldId id="287" r:id="rId43"/>
    <p:sldId id="272" r:id="rId44"/>
    <p:sldId id="273" r:id="rId45"/>
    <p:sldId id="288" r:id="rId46"/>
    <p:sldId id="305" r:id="rId47"/>
    <p:sldId id="320" r:id="rId48"/>
    <p:sldId id="303" r:id="rId49"/>
    <p:sldId id="275" r:id="rId50"/>
    <p:sldId id="274" r:id="rId51"/>
    <p:sldId id="306" r:id="rId52"/>
    <p:sldId id="307" r:id="rId53"/>
    <p:sldId id="308" r:id="rId54"/>
    <p:sldId id="309" r:id="rId55"/>
    <p:sldId id="310" r:id="rId56"/>
    <p:sldId id="312" r:id="rId57"/>
    <p:sldId id="313" r:id="rId58"/>
    <p:sldId id="314" r:id="rId59"/>
    <p:sldId id="315" r:id="rId60"/>
    <p:sldId id="316" r:id="rId61"/>
    <p:sldId id="317" r:id="rId62"/>
    <p:sldId id="318" r:id="rId63"/>
    <p:sldId id="319" r:id="rId64"/>
    <p:sldId id="321" r:id="rId65"/>
    <p:sldId id="322" r:id="rId66"/>
    <p:sldId id="327" r:id="rId6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9799" autoAdjust="0"/>
  </p:normalViewPr>
  <p:slideViewPr>
    <p:cSldViewPr snapToGrid="0" snapToObjects="1">
      <p:cViewPr varScale="1">
        <p:scale>
          <a:sx n="79" d="100"/>
          <a:sy n="79" d="100"/>
        </p:scale>
        <p:origin x="-1088" y="-96"/>
      </p:cViewPr>
      <p:guideLst>
        <p:guide orient="horz" pos="2160"/>
        <p:guide pos="2880"/>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handoutMaster" Target="handoutMasters/handout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interSettings" Target="printerSettings/printerSettings1.bin"/><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 Id="rId2" Type="http://schemas.openxmlformats.org/officeDocument/2006/relationships/image" Target="../media/image22.wmf"/><Relationship Id="rId3"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F987D10-728D-F54D-BECF-23155E29BF67}" type="datetimeFigureOut">
              <a:rPr lang="en-US" smtClean="0"/>
              <a:t>3/6/14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CC105D-B9AA-B545-931E-AE75102FB224}" type="slidenum">
              <a:rPr lang="en-US" smtClean="0"/>
              <a:t>‹#›</a:t>
            </a:fld>
            <a:endParaRPr lang="en-US"/>
          </a:p>
        </p:txBody>
      </p:sp>
    </p:spTree>
    <p:extLst>
      <p:ext uri="{BB962C8B-B14F-4D97-AF65-F5344CB8AC3E}">
        <p14:creationId xmlns:p14="http://schemas.microsoft.com/office/powerpoint/2010/main" val="3794820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1AE3E6-4367-AD47-B27A-B6500EB61907}" type="datetimeFigureOut">
              <a:rPr lang="en-US" smtClean="0"/>
              <a:t>3/6/14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E5BE80-065F-D942-8899-9B825840A355}" type="slidenum">
              <a:rPr lang="en-US" smtClean="0"/>
              <a:t>‹#›</a:t>
            </a:fld>
            <a:endParaRPr lang="en-US"/>
          </a:p>
        </p:txBody>
      </p:sp>
    </p:spTree>
    <p:extLst>
      <p:ext uri="{BB962C8B-B14F-4D97-AF65-F5344CB8AC3E}">
        <p14:creationId xmlns:p14="http://schemas.microsoft.com/office/powerpoint/2010/main" val="30433832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ヒラギノ角ゴ Pro W3" charset="0"/>
                <a:cs typeface="ヒラギノ角ゴ Pro W3" charset="0"/>
              </a:rPr>
              <a:t>Bio and intro</a:t>
            </a:r>
          </a:p>
          <a:p>
            <a:pPr eaLnBrk="1" hangingPunct="1"/>
            <a:r>
              <a:rPr lang="en-US">
                <a:latin typeface="Calibri" charset="0"/>
                <a:ea typeface="ヒラギノ角ゴ Pro W3" charset="0"/>
                <a:cs typeface="ヒラギノ角ゴ Pro W3" charset="0"/>
              </a:rPr>
              <a:t>Set groups</a:t>
            </a: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fld id="{94755D83-6267-6E4F-898C-76B0895BFFC5}" type="slidenum">
              <a:rPr lang="en-US" sz="1200">
                <a:latin typeface="Calibri" charset="0"/>
              </a:rPr>
              <a:pPr eaLnBrk="1" hangingPunct="1"/>
              <a:t>1</a:t>
            </a:fld>
            <a:endParaRPr lang="en-US" sz="1200">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44217E56-AF9F-124D-BE4B-1C212409EF0E}" type="slidenum">
              <a:rPr lang="en-US" sz="1200">
                <a:latin typeface="Calibri" charset="0"/>
              </a:rPr>
              <a:pPr eaLnBrk="1" hangingPunct="1"/>
              <a:t>13</a:t>
            </a:fld>
            <a:endParaRPr lang="en-US" sz="1200">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ea typeface="ヒラギノ角ゴ Pro W3" pitchFamily="33" charset="-128"/>
                <a:cs typeface="ヒラギノ角ゴ Pro W3" pitchFamily="33" charset="-128"/>
              </a:rPr>
              <a:t>Turn to your partner and discuss…</a:t>
            </a:r>
          </a:p>
          <a:p>
            <a:pPr eaLnBrk="1" hangingPunct="1"/>
            <a:r>
              <a:rPr lang="en-US" smtClean="0">
                <a:ea typeface="ヒラギノ角ゴ Pro W3" pitchFamily="33" charset="-128"/>
                <a:cs typeface="ヒラギノ角ゴ Pro W3" pitchFamily="33" charset="-128"/>
              </a:rPr>
              <a:t>Then share whole group</a:t>
            </a:r>
          </a:p>
        </p:txBody>
      </p:sp>
      <p:sp>
        <p:nvSpPr>
          <p:cNvPr id="4" name="Slide Number Placeholder 3"/>
          <p:cNvSpPr>
            <a:spLocks noGrp="1"/>
          </p:cNvSpPr>
          <p:nvPr>
            <p:ph type="sldNum" sz="quarter" idx="5"/>
          </p:nvPr>
        </p:nvSpPr>
        <p:spPr/>
        <p:txBody>
          <a:bodyPr/>
          <a:lstStyle/>
          <a:p>
            <a:pPr>
              <a:defRPr/>
            </a:pPr>
            <a:fld id="{5D0EB7E7-3093-1A40-9326-61C73DFFEC7B}" type="slidenum">
              <a:rPr lang="en-US" smtClean="0"/>
              <a:pPr>
                <a:defRPr/>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79B9846-2405-0C4B-962C-717FEB8E3E06}" type="slidenum">
              <a:rPr lang="en-US"/>
              <a:pPr>
                <a:defRPr/>
              </a:pPr>
              <a:t>15</a:t>
            </a:fld>
            <a:endParaRPr lang="en-US"/>
          </a:p>
        </p:txBody>
      </p:sp>
      <p:sp>
        <p:nvSpPr>
          <p:cNvPr id="1331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31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omic Sans MS" charset="0"/>
                <a:ea typeface="ヒラギノ角ゴ Pro W3" charset="0"/>
                <a:cs typeface="ヒラギノ角ゴ Pro W3" charset="0"/>
              </a:defRPr>
            </a:lvl1pPr>
            <a:lvl2pPr marL="37931725" indent="-37474525">
              <a:defRPr sz="2400">
                <a:solidFill>
                  <a:schemeClr val="tx1"/>
                </a:solidFill>
                <a:latin typeface="Comic Sans MS" charset="0"/>
                <a:ea typeface="ヒラギノ角ゴ Pro W3" charset="0"/>
                <a:cs typeface="ヒラギノ角ゴ Pro W3" charset="0"/>
              </a:defRPr>
            </a:lvl2pPr>
            <a:lvl3pPr>
              <a:defRPr sz="2400">
                <a:solidFill>
                  <a:schemeClr val="tx1"/>
                </a:solidFill>
                <a:latin typeface="Comic Sans MS" charset="0"/>
                <a:ea typeface="ヒラギノ角ゴ Pro W3" charset="0"/>
                <a:cs typeface="ヒラギノ角ゴ Pro W3" charset="0"/>
              </a:defRPr>
            </a:lvl3pPr>
            <a:lvl4pPr>
              <a:defRPr sz="2400">
                <a:solidFill>
                  <a:schemeClr val="tx1"/>
                </a:solidFill>
                <a:latin typeface="Comic Sans MS" charset="0"/>
                <a:ea typeface="ヒラギノ角ゴ Pro W3" charset="0"/>
                <a:cs typeface="ヒラギノ角ゴ Pro W3" charset="0"/>
              </a:defRPr>
            </a:lvl4pPr>
            <a:lvl5pPr>
              <a:defRPr sz="2400">
                <a:solidFill>
                  <a:schemeClr val="tx1"/>
                </a:solidFill>
                <a:latin typeface="Comic Sans MS"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9pPr>
          </a:lstStyle>
          <a:p>
            <a:fld id="{EB644D94-10F2-6C41-A9D3-3ABF55BC828F}" type="slidenum">
              <a:rPr lang="en-US" sz="1200">
                <a:latin typeface="Arial Unicode MS" charset="0"/>
              </a:rPr>
              <a:pPr/>
              <a:t>16</a:t>
            </a:fld>
            <a:endParaRPr lang="en-US" sz="1200">
              <a:latin typeface="Arial Unicode MS"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Unicode MS" charset="0"/>
              <a:ea typeface="ヒラギノ角ゴ Pro W3" charset="0"/>
              <a:cs typeface="ヒラギノ角ゴ Pro W3"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omic Sans MS" charset="0"/>
                <a:ea typeface="ヒラギノ角ゴ Pro W3" charset="0"/>
                <a:cs typeface="ヒラギノ角ゴ Pro W3" charset="0"/>
              </a:defRPr>
            </a:lvl1pPr>
            <a:lvl2pPr marL="37931725" indent="-37474525">
              <a:defRPr sz="2400">
                <a:solidFill>
                  <a:schemeClr val="tx1"/>
                </a:solidFill>
                <a:latin typeface="Comic Sans MS" charset="0"/>
                <a:ea typeface="ヒラギノ角ゴ Pro W3" charset="0"/>
                <a:cs typeface="ヒラギノ角ゴ Pro W3" charset="0"/>
              </a:defRPr>
            </a:lvl2pPr>
            <a:lvl3pPr>
              <a:defRPr sz="2400">
                <a:solidFill>
                  <a:schemeClr val="tx1"/>
                </a:solidFill>
                <a:latin typeface="Comic Sans MS" charset="0"/>
                <a:ea typeface="ヒラギノ角ゴ Pro W3" charset="0"/>
                <a:cs typeface="ヒラギノ角ゴ Pro W3" charset="0"/>
              </a:defRPr>
            </a:lvl3pPr>
            <a:lvl4pPr>
              <a:defRPr sz="2400">
                <a:solidFill>
                  <a:schemeClr val="tx1"/>
                </a:solidFill>
                <a:latin typeface="Comic Sans MS" charset="0"/>
                <a:ea typeface="ヒラギノ角ゴ Pro W3" charset="0"/>
                <a:cs typeface="ヒラギノ角ゴ Pro W3" charset="0"/>
              </a:defRPr>
            </a:lvl4pPr>
            <a:lvl5pPr>
              <a:defRPr sz="2400">
                <a:solidFill>
                  <a:schemeClr val="tx1"/>
                </a:solidFill>
                <a:latin typeface="Comic Sans MS"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Comic Sans MS" charset="0"/>
                <a:ea typeface="ヒラギノ角ゴ Pro W3" charset="0"/>
                <a:cs typeface="ヒラギノ角ゴ Pro W3" charset="0"/>
              </a:defRPr>
            </a:lvl9pPr>
          </a:lstStyle>
          <a:p>
            <a:fld id="{ED2A6625-59C9-BB4E-8191-C65E06DEE308}" type="slidenum">
              <a:rPr lang="en-US" sz="1200">
                <a:latin typeface="Arial Unicode MS" charset="0"/>
              </a:rPr>
              <a:pPr/>
              <a:t>17</a:t>
            </a:fld>
            <a:endParaRPr lang="en-US" sz="1200">
              <a:latin typeface="Arial Unicode MS"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Unicode MS" charset="0"/>
                <a:ea typeface="ヒラギノ角ゴ Pro W3" charset="0"/>
                <a:cs typeface="ヒラギノ角ゴ Pro W3" charset="0"/>
              </a:rPr>
              <a:t>.  </a:t>
            </a:r>
          </a:p>
          <a:p>
            <a:pPr eaLnBrk="1" hangingPunct="1"/>
            <a:endParaRPr lang="en-US">
              <a:latin typeface="Arial Unicode MS" charset="0"/>
              <a:ea typeface="ヒラギノ角ゴ Pro W3" charset="0"/>
              <a:cs typeface="ヒラギノ角ゴ Pro W3" charset="0"/>
            </a:endParaRPr>
          </a:p>
          <a:p>
            <a:pPr eaLnBrk="1" hangingPunct="1"/>
            <a:endParaRPr lang="en-US">
              <a:latin typeface="Arial Unicode MS" charset="0"/>
              <a:ea typeface="ヒラギノ角ゴ Pro W3" charset="0"/>
              <a:cs typeface="ヒラギノ角ゴ Pro W3" charset="0"/>
            </a:endParaRPr>
          </a:p>
          <a:p>
            <a:pPr eaLnBrk="1" hangingPunct="1"/>
            <a:endParaRPr lang="en-US">
              <a:latin typeface="Arial Unicode MS" charset="0"/>
              <a:ea typeface="ヒラギノ角ゴ Pro W3" charset="0"/>
              <a:cs typeface="ヒラギノ角ゴ Pro W3"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38C9BBB-CB1D-304A-8CCF-534A0635D58C}" type="slidenum">
              <a:rPr lang="en-US"/>
              <a:pPr>
                <a:defRPr/>
              </a:pPr>
              <a:t>20</a:t>
            </a:fld>
            <a:endParaRPr lang="en-US"/>
          </a:p>
        </p:txBody>
      </p:sp>
      <p:sp>
        <p:nvSpPr>
          <p:cNvPr id="1597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597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AA6A0B8-F309-2840-A3CB-F0D413771026}" type="slidenum">
              <a:rPr lang="en-US"/>
              <a:pPr>
                <a:defRPr/>
              </a:pPr>
              <a:t>21</a:t>
            </a:fld>
            <a:endParaRPr lang="en-US"/>
          </a:p>
        </p:txBody>
      </p:sp>
      <p:sp>
        <p:nvSpPr>
          <p:cNvPr id="1679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793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BB59D61-C5C3-4843-B0AC-1C5498EE2FD8}" type="slidenum">
              <a:rPr lang="en-US"/>
              <a:pPr>
                <a:defRPr/>
              </a:pPr>
              <a:t>22</a:t>
            </a:fld>
            <a:endParaRPr lang="en-US"/>
          </a:p>
        </p:txBody>
      </p:sp>
      <p:sp>
        <p:nvSpPr>
          <p:cNvPr id="1617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179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98E4D8A-BCE3-B44B-9CA1-61E563E163EB}" type="slidenum">
              <a:rPr lang="en-US"/>
              <a:pPr>
                <a:defRPr/>
              </a:pPr>
              <a:t>23</a:t>
            </a:fld>
            <a:endParaRPr lang="en-US"/>
          </a:p>
        </p:txBody>
      </p:sp>
      <p:sp>
        <p:nvSpPr>
          <p:cNvPr id="187394"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1873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C3525B5-8CC2-614F-8380-F71FE3AD35ED}" type="slidenum">
              <a:rPr lang="en-US"/>
              <a:pPr>
                <a:defRPr/>
              </a:pPr>
              <a:t>25</a:t>
            </a:fld>
            <a:endParaRPr lang="en-US"/>
          </a:p>
        </p:txBody>
      </p:sp>
      <p:sp>
        <p:nvSpPr>
          <p:cNvPr id="1413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131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ヒラギノ角ゴ Pro W3" charset="0"/>
                <a:cs typeface="ヒラギノ角ゴ Pro W3" charset="0"/>
              </a:rPr>
              <a:t>We will look lots of data..must always keep perspective</a:t>
            </a:r>
          </a:p>
          <a:p>
            <a:pPr eaLnBrk="1" hangingPunct="1"/>
            <a:endParaRPr lang="en-US">
              <a:latin typeface="Calibri" charset="0"/>
              <a:ea typeface="ヒラギノ角ゴ Pro W3" charset="0"/>
              <a:cs typeface="ヒラギノ角ゴ Pro W3"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fld id="{1E6A739E-6157-A740-B331-84A3308E9728}" type="slidenum">
              <a:rPr lang="en-US" sz="1200">
                <a:latin typeface="Calibri" charset="0"/>
              </a:rPr>
              <a:pPr eaLnBrk="1" hangingPunct="1"/>
              <a:t>2</a:t>
            </a:fld>
            <a:endParaRPr lang="en-US" sz="120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ヒラギノ角ゴ Pro W3" charset="0"/>
                <a:cs typeface="ヒラギノ角ゴ Pro W3" charset="0"/>
              </a:rPr>
              <a:t>Professional development for teachers, school psych, sp ed so everyone can link reading development assessment outcomes and curriculum focus</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fld id="{86E969E0-D73B-374A-A61E-BD6C9E9031DC}" type="slidenum">
              <a:rPr lang="en-US" sz="1200">
                <a:latin typeface="Calibri" charset="0"/>
              </a:rPr>
              <a:pPr eaLnBrk="1" hangingPunct="1"/>
              <a:t>27</a:t>
            </a:fld>
            <a:endParaRPr lang="en-US" sz="12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E5BE80-065F-D942-8899-9B825840A355}" type="slidenum">
              <a:rPr lang="en-US" smtClean="0"/>
              <a:t>29</a:t>
            </a:fld>
            <a:endParaRPr lang="en-US"/>
          </a:p>
        </p:txBody>
      </p:sp>
    </p:spTree>
    <p:extLst>
      <p:ext uri="{BB962C8B-B14F-4D97-AF65-F5344CB8AC3E}">
        <p14:creationId xmlns:p14="http://schemas.microsoft.com/office/powerpoint/2010/main" val="3087184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Assessing Reading Disabilities</a:t>
            </a:r>
          </a:p>
        </p:txBody>
      </p:sp>
      <p:sp>
        <p:nvSpPr>
          <p:cNvPr id="5" name="Rectangle 3"/>
          <p:cNvSpPr>
            <a:spLocks noGrp="1" noChangeArrowheads="1"/>
          </p:cNvSpPr>
          <p:nvPr>
            <p:ph type="dt" idx="1"/>
          </p:nvPr>
        </p:nvSpPr>
        <p:spPr>
          <a:ln/>
        </p:spPr>
        <p:txBody>
          <a:bodyPr/>
          <a:lstStyle/>
          <a:p>
            <a:r>
              <a:rPr lang="en-US"/>
              <a:t>October 28, 2004</a:t>
            </a:r>
          </a:p>
        </p:txBody>
      </p:sp>
      <p:sp>
        <p:nvSpPr>
          <p:cNvPr id="6" name="Rectangle 7"/>
          <p:cNvSpPr>
            <a:spLocks noGrp="1" noChangeArrowheads="1"/>
          </p:cNvSpPr>
          <p:nvPr>
            <p:ph type="sldNum" sz="quarter" idx="5"/>
          </p:nvPr>
        </p:nvSpPr>
        <p:spPr>
          <a:ln/>
        </p:spPr>
        <p:txBody>
          <a:bodyPr/>
          <a:lstStyle/>
          <a:p>
            <a:fld id="{2588D388-36D4-4746-9015-0B45049E3B19}" type="slidenum">
              <a:rPr lang="en-US"/>
              <a:pPr/>
              <a:t>31</a:t>
            </a:fld>
            <a:endParaRPr lang="en-US"/>
          </a:p>
        </p:txBody>
      </p:sp>
      <p:sp>
        <p:nvSpPr>
          <p:cNvPr id="1009666" name="Rectangle 2"/>
          <p:cNvSpPr>
            <a:spLocks noGrp="1" noRot="1" noChangeAspect="1" noChangeArrowheads="1" noTextEdit="1"/>
          </p:cNvSpPr>
          <p:nvPr>
            <p:ph type="sldImg"/>
          </p:nvPr>
        </p:nvSpPr>
        <p:spPr bwMode="auto">
          <a:xfrm>
            <a:off x="1143000" y="685800"/>
            <a:ext cx="4573588"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009667" name="Rectangle 3"/>
          <p:cNvSpPr>
            <a:spLocks noGrp="1" noChangeArrowheads="1"/>
          </p:cNvSpPr>
          <p:nvPr>
            <p:ph type="body" idx="1"/>
          </p:nvPr>
        </p:nvSpPr>
        <p:spPr bwMode="auto">
          <a:xfrm>
            <a:off x="914400" y="4343755"/>
            <a:ext cx="5029200" cy="4114721"/>
          </a:xfrm>
          <a:prstGeom prst="rect">
            <a:avLst/>
          </a:prstGeom>
          <a:solidFill>
            <a:srgbClr val="FFFFFF"/>
          </a:solidFill>
          <a:ln>
            <a:solidFill>
              <a:srgbClr val="000000"/>
            </a:solidFill>
            <a:miter lim="800000"/>
            <a:headEnd/>
            <a:tailEnd/>
          </a:ln>
        </p:spPr>
        <p:txBody>
          <a:bodyPr/>
          <a:lstStyle/>
          <a:p>
            <a:r>
              <a:rPr lang="en-US"/>
              <a:t>Explosion of new measures (in PSy corp/PRO Ed)</a:t>
            </a:r>
          </a:p>
          <a:p>
            <a:r>
              <a:rPr lang="en-US"/>
              <a:t>Depends on the quantity and quality of the science behind the research</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 </a:t>
            </a:r>
            <a:r>
              <a:rPr lang="en-US" dirty="0" err="1" smtClean="0"/>
              <a:t>Rathvon</a:t>
            </a:r>
            <a:r>
              <a:rPr lang="en-US" dirty="0" smtClean="0"/>
              <a:t> and</a:t>
            </a:r>
            <a:r>
              <a:rPr lang="en-US" baseline="0" dirty="0" smtClean="0"/>
              <a:t> 10 key components to view in the reading process</a:t>
            </a:r>
            <a:endParaRPr lang="en-US" dirty="0"/>
          </a:p>
        </p:txBody>
      </p:sp>
      <p:sp>
        <p:nvSpPr>
          <p:cNvPr id="4" name="Slide Number Placeholder 3"/>
          <p:cNvSpPr>
            <a:spLocks noGrp="1"/>
          </p:cNvSpPr>
          <p:nvPr>
            <p:ph type="sldNum" sz="quarter" idx="10"/>
          </p:nvPr>
        </p:nvSpPr>
        <p:spPr/>
        <p:txBody>
          <a:bodyPr/>
          <a:lstStyle/>
          <a:p>
            <a:fld id="{B4E5BE80-065F-D942-8899-9B825840A355}" type="slidenum">
              <a:rPr lang="en-US" smtClean="0"/>
              <a:t>32</a:t>
            </a:fld>
            <a:endParaRPr lang="en-US"/>
          </a:p>
        </p:txBody>
      </p:sp>
    </p:spTree>
    <p:extLst>
      <p:ext uri="{BB962C8B-B14F-4D97-AF65-F5344CB8AC3E}">
        <p14:creationId xmlns:p14="http://schemas.microsoft.com/office/powerpoint/2010/main" val="16878935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z-scores have a mean of 0 and SD of 1</a:t>
            </a:r>
          </a:p>
          <a:p>
            <a:r>
              <a:rPr lang="en-US" dirty="0" smtClean="0"/>
              <a:t>T-scores have a mean of 50 and SD10</a:t>
            </a:r>
          </a:p>
          <a:p>
            <a:pPr lvl="1"/>
            <a:r>
              <a:rPr lang="en-US" dirty="0" smtClean="0"/>
              <a:t>Gets rid of negative numbers.</a:t>
            </a:r>
          </a:p>
          <a:p>
            <a:pPr lvl="1"/>
            <a:r>
              <a:rPr lang="en-US" dirty="0" smtClean="0"/>
              <a:t>Very commonly used in psychological scales, e.g., MMPI.</a:t>
            </a:r>
          </a:p>
          <a:p>
            <a:r>
              <a:rPr lang="en-US" dirty="0" smtClean="0"/>
              <a:t>A-scores have mean 500 and SD 100</a:t>
            </a:r>
          </a:p>
          <a:p>
            <a:pPr lvl="1"/>
            <a:r>
              <a:rPr lang="en-US" dirty="0" smtClean="0"/>
              <a:t>Same deal.  Used by SAT, GRE, etc.</a:t>
            </a:r>
          </a:p>
          <a:p>
            <a:endParaRPr lang="en-US" dirty="0"/>
          </a:p>
        </p:txBody>
      </p:sp>
      <p:sp>
        <p:nvSpPr>
          <p:cNvPr id="4" name="Slide Number Placeholder 3"/>
          <p:cNvSpPr>
            <a:spLocks noGrp="1"/>
          </p:cNvSpPr>
          <p:nvPr>
            <p:ph type="sldNum" sz="quarter" idx="10"/>
          </p:nvPr>
        </p:nvSpPr>
        <p:spPr/>
        <p:txBody>
          <a:bodyPr/>
          <a:lstStyle/>
          <a:p>
            <a:fld id="{B4E5BE80-065F-D942-8899-9B825840A355}" type="slidenum">
              <a:rPr lang="en-US" smtClean="0"/>
              <a:t>33</a:t>
            </a:fld>
            <a:endParaRPr lang="en-US"/>
          </a:p>
        </p:txBody>
      </p:sp>
    </p:spTree>
    <p:extLst>
      <p:ext uri="{BB962C8B-B14F-4D97-AF65-F5344CB8AC3E}">
        <p14:creationId xmlns:p14="http://schemas.microsoft.com/office/powerpoint/2010/main" val="38495238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E5BE80-065F-D942-8899-9B825840A355}" type="slidenum">
              <a:rPr lang="en-US" smtClean="0"/>
              <a:t>34</a:t>
            </a:fld>
            <a:endParaRPr lang="en-US"/>
          </a:p>
        </p:txBody>
      </p:sp>
    </p:spTree>
    <p:extLst>
      <p:ext uri="{BB962C8B-B14F-4D97-AF65-F5344CB8AC3E}">
        <p14:creationId xmlns:p14="http://schemas.microsoft.com/office/powerpoint/2010/main" val="5711261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47984E-68C2-0D4F-BAD4-700AF18CEBCF}" type="slidenum">
              <a:rPr lang="en-US" smtClean="0"/>
              <a:pPr/>
              <a:t>39</a:t>
            </a:fld>
            <a:endParaRPr lang="en-US"/>
          </a:p>
        </p:txBody>
      </p:sp>
    </p:spTree>
    <p:extLst>
      <p:ext uri="{BB962C8B-B14F-4D97-AF65-F5344CB8AC3E}">
        <p14:creationId xmlns:p14="http://schemas.microsoft.com/office/powerpoint/2010/main" val="11257248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E5BE80-065F-D942-8899-9B825840A355}" type="slidenum">
              <a:rPr lang="en-US" smtClean="0"/>
              <a:t>41</a:t>
            </a:fld>
            <a:endParaRPr lang="en-US"/>
          </a:p>
        </p:txBody>
      </p:sp>
    </p:spTree>
    <p:extLst>
      <p:ext uri="{BB962C8B-B14F-4D97-AF65-F5344CB8AC3E}">
        <p14:creationId xmlns:p14="http://schemas.microsoft.com/office/powerpoint/2010/main" val="10633960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Guiding Questions: </a:t>
            </a:r>
          </a:p>
          <a:p>
            <a:r>
              <a:rPr lang="en-US" dirty="0" smtClean="0"/>
              <a:t>What are your </a:t>
            </a:r>
            <a:r>
              <a:rPr lang="en-US" dirty="0" err="1" smtClean="0"/>
              <a:t>noticings</a:t>
            </a:r>
            <a:r>
              <a:rPr lang="en-US" dirty="0" smtClean="0"/>
              <a:t>?</a:t>
            </a:r>
          </a:p>
          <a:p>
            <a:r>
              <a:rPr lang="en-US" dirty="0" smtClean="0"/>
              <a:t>Why are your bringing this student to EIP. What is good what is disconcerting.</a:t>
            </a:r>
          </a:p>
          <a:p>
            <a:r>
              <a:rPr lang="en-US" dirty="0" smtClean="0"/>
              <a:t>Discuss and share?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E47984E-68C2-0D4F-BAD4-700AF18CEBCF}" type="slidenum">
              <a:rPr lang="en-US" smtClean="0"/>
              <a:pPr/>
              <a:t>42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687017E-78E3-7144-836B-99D691D8C76B}" type="slidenum">
              <a:rPr lang="en-US"/>
              <a:pPr>
                <a:defRPr/>
              </a:pPr>
              <a:t>43</a:t>
            </a:fld>
            <a:endParaRPr lang="en-US"/>
          </a:p>
        </p:txBody>
      </p:sp>
      <p:sp>
        <p:nvSpPr>
          <p:cNvPr id="1464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64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ヒラギノ角ゴ Pro W3" charset="0"/>
                <a:cs typeface="ヒラギノ角ゴ Pro W3" charset="0"/>
              </a:rPr>
              <a:t>What Obstacles exist right now to reading? Turn and talk..now look back 80 years.</a:t>
            </a:r>
          </a:p>
          <a:p>
            <a:pPr eaLnBrk="1" hangingPunct="1"/>
            <a:endParaRPr lang="en-US">
              <a:latin typeface="Calibri" charset="0"/>
              <a:ea typeface="ヒラギノ角ゴ Pro W3" charset="0"/>
              <a:cs typeface="ヒラギノ角ゴ Pro W3"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fld id="{6147FFA2-5BF2-914F-9949-FCE1DBEDAA2F}" type="slidenum">
              <a:rPr lang="en-US" sz="1200">
                <a:latin typeface="Calibri" charset="0"/>
              </a:rPr>
              <a:pPr eaLnBrk="1" hangingPunct="1"/>
              <a:t>3</a:t>
            </a:fld>
            <a:endParaRPr lang="en-US" sz="1200">
              <a:latin typeface="Calibri"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B61C17E-8460-714B-9415-04CFC6394BDC}" type="slidenum">
              <a:rPr lang="en-US"/>
              <a:pPr>
                <a:defRPr/>
              </a:pPr>
              <a:t>44</a:t>
            </a:fld>
            <a:endParaRPr lang="en-US"/>
          </a:p>
        </p:txBody>
      </p:sp>
      <p:sp>
        <p:nvSpPr>
          <p:cNvPr id="1495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9507" name="Rectangle 3"/>
          <p:cNvSpPr>
            <a:spLocks noGrp="1" noChangeArrowheads="1"/>
          </p:cNvSpPr>
          <p:nvPr>
            <p:ph type="body" idx="1"/>
          </p:nvPr>
        </p:nvSpPr>
        <p:spPr/>
        <p:txBody>
          <a:bodyPr/>
          <a:lstStyle/>
          <a:p>
            <a:pPr eaLnBrk="1" hangingPunct="1">
              <a:defRPr/>
            </a:pPr>
            <a:r>
              <a:rPr lang="en-US" dirty="0" smtClean="0">
                <a:cs typeface="+mn-cs"/>
              </a:rPr>
              <a:t>What are you using are aware of being used?</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p:cNvSpPr>
          <p:nvPr>
            <p:ph type="sldImg"/>
          </p:nvPr>
        </p:nvSpPr>
        <p:spPr>
          <a:ln/>
        </p:spPr>
      </p:sp>
      <p:sp>
        <p:nvSpPr>
          <p:cNvPr id="31747" name="Notes Placeholder 2"/>
          <p:cNvSpPr>
            <a:spLocks noGrp="1"/>
          </p:cNvSpPr>
          <p:nvPr>
            <p:ph type="body" idx="1"/>
          </p:nvPr>
        </p:nvSpPr>
        <p:spPr>
          <a:noFill/>
          <a:ln/>
        </p:spPr>
        <p:txBody>
          <a:bodyPr/>
          <a:lstStyle/>
          <a:p>
            <a:r>
              <a:rPr lang="en-US" dirty="0" smtClean="0">
                <a:latin typeface="Arial Unicode MS" pitchFamily="-109" charset="0"/>
              </a:rPr>
              <a:t> Let’s consider Ted from the previous slide. Have</a:t>
            </a:r>
            <a:r>
              <a:rPr lang="en-US" baseline="0" dirty="0" smtClean="0">
                <a:latin typeface="Arial Unicode MS" pitchFamily="-109" charset="0"/>
              </a:rPr>
              <a:t> teacher turn and talk about where they might begin considering this list. What do you need to have in place first, then send.</a:t>
            </a:r>
          </a:p>
          <a:p>
            <a:r>
              <a:rPr lang="en-US" baseline="0" dirty="0" smtClean="0">
                <a:latin typeface="Arial Unicode MS" pitchFamily="-109" charset="0"/>
              </a:rPr>
              <a:t>Discuss the following concepts:</a:t>
            </a:r>
          </a:p>
          <a:p>
            <a:r>
              <a:rPr lang="en-US" dirty="0" smtClean="0">
                <a:latin typeface="Arial Unicode MS" pitchFamily="-109" charset="0"/>
              </a:rPr>
              <a:t>Risk taking-most important and needs to be established and rewarded and expected</a:t>
            </a:r>
          </a:p>
          <a:p>
            <a:r>
              <a:rPr lang="en-US" dirty="0" smtClean="0">
                <a:latin typeface="Arial Unicode MS" pitchFamily="-109" charset="0"/>
              </a:rPr>
              <a:t>Self monitoring-from slowing, stopping, rereading and self-correcting part of integrating strategies. Once risk taking starts it needs</a:t>
            </a:r>
            <a:r>
              <a:rPr lang="en-US" baseline="0" dirty="0" smtClean="0">
                <a:latin typeface="Arial Unicode MS" pitchFamily="-109" charset="0"/>
              </a:rPr>
              <a:t> to be a normal practice for readers</a:t>
            </a:r>
            <a:endParaRPr lang="en-US" dirty="0" smtClean="0">
              <a:latin typeface="Arial Unicode MS" pitchFamily="-109" charset="0"/>
            </a:endParaRPr>
          </a:p>
          <a:p>
            <a:r>
              <a:rPr lang="en-US" dirty="0" smtClean="0">
                <a:latin typeface="Arial Unicode MS" pitchFamily="-109" charset="0"/>
              </a:rPr>
              <a:t>Decoding-Using MSV, rereading looking for what you know</a:t>
            </a:r>
          </a:p>
          <a:p>
            <a:r>
              <a:rPr lang="en-US" dirty="0" smtClean="0">
                <a:latin typeface="Arial Unicode MS" pitchFamily="-109" charset="0"/>
              </a:rPr>
              <a:t>Fluency- too much problem solving will impact fluency Fluency builds confidence and risk taking At</a:t>
            </a:r>
            <a:r>
              <a:rPr lang="en-US" baseline="0" dirty="0" smtClean="0">
                <a:latin typeface="Arial Unicode MS" pitchFamily="-109" charset="0"/>
              </a:rPr>
              <a:t> times you can start at a lower level to build confidence, risk taking and fluency.</a:t>
            </a:r>
            <a:endParaRPr lang="en-US" dirty="0" smtClean="0">
              <a:latin typeface="Arial Unicode MS" pitchFamily="-109" charset="0"/>
            </a:endParaRPr>
          </a:p>
          <a:p>
            <a:r>
              <a:rPr lang="en-US" dirty="0" smtClean="0">
                <a:latin typeface="Arial Unicode MS" pitchFamily="-109" charset="0"/>
              </a:rPr>
              <a:t>Oral retell-check to see if main idea and details are in place</a:t>
            </a:r>
          </a:p>
          <a:p>
            <a:r>
              <a:rPr lang="en-US" dirty="0" smtClean="0">
                <a:latin typeface="Arial Unicode MS" pitchFamily="-109" charset="0"/>
              </a:rPr>
              <a:t>Comprehension- Higher level summaries, inferring, connecting</a:t>
            </a:r>
          </a:p>
        </p:txBody>
      </p:sp>
      <p:sp>
        <p:nvSpPr>
          <p:cNvPr id="31748" name="Slide Number Placeholder 3"/>
          <p:cNvSpPr>
            <a:spLocks noGrp="1"/>
          </p:cNvSpPr>
          <p:nvPr>
            <p:ph type="sldNum" sz="quarter" idx="5"/>
          </p:nvPr>
        </p:nvSpPr>
        <p:spPr>
          <a:noFill/>
        </p:spPr>
        <p:txBody>
          <a:bodyPr/>
          <a:lstStyle/>
          <a:p>
            <a:fld id="{E0612062-7A7F-5047-B67E-E7F5372A732B}" type="slidenum">
              <a:rPr lang="en-US" smtClean="0"/>
              <a:pPr/>
              <a:t>45</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927C56-BA18-2A49-81A3-67B1449306AD}" type="slidenum">
              <a:rPr lang="en-US"/>
              <a:pPr/>
              <a:t>46</a:t>
            </a:fld>
            <a:endParaRPr lang="en-US"/>
          </a:p>
        </p:txBody>
      </p:sp>
      <p:sp>
        <p:nvSpPr>
          <p:cNvPr id="184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a:ln/>
        </p:spPr>
      </p:sp>
      <p:sp>
        <p:nvSpPr>
          <p:cNvPr id="2048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a:lstStyle/>
          <a:p>
            <a:r>
              <a:rPr lang="en-US">
                <a:latin typeface="Times New Roman" charset="0"/>
                <a:ea typeface="ヒラギノ角ゴ Pro W3" charset="0"/>
                <a:cs typeface="ヒラギノ角ゴ Pro W3" charset="0"/>
              </a:rPr>
              <a:t>Using MSV to decode Cross checking visual information against structure and meaning.</a:t>
            </a:r>
          </a:p>
        </p:txBody>
      </p:sp>
      <p:sp>
        <p:nvSpPr>
          <p:cNvPr id="2048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fld id="{B77DF2EB-A28D-5549-A882-CC0563F63B7D}" type="slidenum">
              <a:rPr lang="en-US" sz="1200"/>
              <a:pPr/>
              <a:t>47</a:t>
            </a:fld>
            <a:endParaRPr 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Listen and discuss what you are comprehending bullet by bullet</a:t>
            </a:r>
            <a:endParaRPr lang="en-US" dirty="0"/>
          </a:p>
        </p:txBody>
      </p:sp>
      <p:sp>
        <p:nvSpPr>
          <p:cNvPr id="4" name="Slide Number Placeholder 3"/>
          <p:cNvSpPr>
            <a:spLocks noGrp="1"/>
          </p:cNvSpPr>
          <p:nvPr>
            <p:ph type="sldNum" sz="quarter" idx="10"/>
          </p:nvPr>
        </p:nvSpPr>
        <p:spPr/>
        <p:txBody>
          <a:bodyPr/>
          <a:lstStyle/>
          <a:p>
            <a:fld id="{E0CED19C-BF96-2942-B414-1BAF41A60527}" type="slidenum">
              <a:rPr lang="en-US" smtClean="0"/>
              <a:t>48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99F4EF-CC4F-5943-98CB-4F3F86C64625}" type="slidenum">
              <a:rPr lang="en-US"/>
              <a:pPr/>
              <a:t>51</a:t>
            </a:fld>
            <a:endParaRPr lang="en-US"/>
          </a:p>
        </p:txBody>
      </p:sp>
      <p:sp>
        <p:nvSpPr>
          <p:cNvPr id="245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5EC208-54F1-844F-9BBB-E86A329D5BF5}" type="slidenum">
              <a:rPr lang="en-US"/>
              <a:pPr/>
              <a:t>52</a:t>
            </a:fld>
            <a:endParaRPr lang="en-US"/>
          </a:p>
        </p:txBody>
      </p:sp>
      <p:sp>
        <p:nvSpPr>
          <p:cNvPr id="2253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6B12EF-64C2-8F4C-95B3-2633D77F611E}" type="slidenum">
              <a:rPr lang="en-US"/>
              <a:pPr/>
              <a:t>53</a:t>
            </a:fld>
            <a:endParaRPr lang="en-US"/>
          </a:p>
        </p:txBody>
      </p:sp>
      <p:sp>
        <p:nvSpPr>
          <p:cNvPr id="256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DBCD74-AEBB-5440-BCFB-0DD80FB4A0B2}" type="slidenum">
              <a:rPr lang="en-US"/>
              <a:pPr/>
              <a:t>54</a:t>
            </a:fld>
            <a:endParaRPr lang="en-US"/>
          </a:p>
        </p:txBody>
      </p:sp>
      <p:sp>
        <p:nvSpPr>
          <p:cNvPr id="12697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8E4EE6-A21D-0D42-A91C-94A9701E1084}" type="slidenum">
              <a:rPr lang="en-US"/>
              <a:pPr/>
              <a:t>55</a:t>
            </a:fld>
            <a:endParaRPr lang="en-US"/>
          </a:p>
        </p:txBody>
      </p:sp>
      <p:sp>
        <p:nvSpPr>
          <p:cNvPr id="1464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E5BE80-065F-D942-8899-9B825840A355}" type="slidenum">
              <a:rPr lang="en-US" smtClean="0"/>
              <a:t>4</a:t>
            </a:fld>
            <a:endParaRPr lang="en-US"/>
          </a:p>
        </p:txBody>
      </p:sp>
    </p:spTree>
    <p:extLst>
      <p:ext uri="{BB962C8B-B14F-4D97-AF65-F5344CB8AC3E}">
        <p14:creationId xmlns:p14="http://schemas.microsoft.com/office/powerpoint/2010/main" val="33229594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AA6A0B8-F309-2840-A3CB-F0D413771026}" type="slidenum">
              <a:rPr lang="en-US"/>
              <a:pPr>
                <a:defRPr/>
              </a:pPr>
              <a:t>65</a:t>
            </a:fld>
            <a:endParaRPr lang="en-US"/>
          </a:p>
        </p:txBody>
      </p:sp>
      <p:sp>
        <p:nvSpPr>
          <p:cNvPr id="1679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793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E5BE80-065F-D942-8899-9B825840A355}" type="slidenum">
              <a:rPr lang="en-US" smtClean="0"/>
              <a:t>5</a:t>
            </a:fld>
            <a:endParaRPr lang="en-US"/>
          </a:p>
        </p:txBody>
      </p:sp>
    </p:spTree>
    <p:extLst>
      <p:ext uri="{BB962C8B-B14F-4D97-AF65-F5344CB8AC3E}">
        <p14:creationId xmlns:p14="http://schemas.microsoft.com/office/powerpoint/2010/main" val="1753839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80F296-96F2-6C49-A3AC-818D5AABF80E}" type="slidenum">
              <a:rPr lang="en-US"/>
              <a:pPr/>
              <a:t>6</a:t>
            </a:fld>
            <a:endParaRPr lang="en-US"/>
          </a:p>
        </p:txBody>
      </p:sp>
      <p:sp>
        <p:nvSpPr>
          <p:cNvPr id="6758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75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44217E56-AF9F-124D-BE4B-1C212409EF0E}" type="slidenum">
              <a:rPr lang="en-US" sz="1200">
                <a:latin typeface="Calibri" charset="0"/>
              </a:rPr>
              <a:pPr eaLnBrk="1" hangingPunct="1"/>
              <a:t>8</a:t>
            </a:fld>
            <a:endParaRPr lang="en-US"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ヒラギノ角ゴ Pro W3" charset="0"/>
                <a:cs typeface="ヒラギノ角ゴ Pro W3" charset="0"/>
              </a:rPr>
              <a:t>Remain people first.</a:t>
            </a: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fld id="{BA8EEAB0-83CB-4748-89C0-A356995102BA}" type="slidenum">
              <a:rPr lang="en-US" sz="1200">
                <a:latin typeface="Calibri" charset="0"/>
              </a:rPr>
              <a:pPr eaLnBrk="1" hangingPunct="1"/>
              <a:t>10</a:t>
            </a:fld>
            <a:endParaRPr lang="en-US"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atin typeface="Calibri" charset="0"/>
                <a:ea typeface="ヒラギノ角ゴ Pro W3" charset="0"/>
                <a:cs typeface="ヒラギノ角ゴ Pro W3" charset="0"/>
              </a:rPr>
              <a:t>We will be working on our expertise.</a:t>
            </a: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fld id="{52517CFA-9928-6648-B8C9-46FABF8AB325}" type="slidenum">
              <a:rPr lang="en-US" sz="1200">
                <a:latin typeface="Calibri" charset="0"/>
              </a:rPr>
              <a:pPr eaLnBrk="1" hangingPunct="1"/>
              <a:t>11</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470324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4266837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446877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B8B900-1B83-4948-9012-4C51BF7C0EC7}" type="datetimeFigureOut">
              <a:rPr lang="en-US" smtClean="0"/>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6835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B8B900-1B83-4948-9012-4C51BF7C0EC7}" type="datetimeFigureOut">
              <a:rPr lang="en-US" smtClean="0"/>
              <a:t>3/6/14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910207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B8B900-1B83-4948-9012-4C51BF7C0EC7}" type="datetimeFigureOut">
              <a:rPr lang="en-US" smtClean="0"/>
              <a:t>3/6/14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552778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B8B900-1B83-4948-9012-4C51BF7C0EC7}" type="datetimeFigureOut">
              <a:rPr lang="en-US" smtClean="0"/>
              <a:t>3/6/14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2787236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B8B900-1B83-4948-9012-4C51BF7C0EC7}" type="datetimeFigureOut">
              <a:rPr lang="en-US" smtClean="0"/>
              <a:t>3/6/14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572894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B8B900-1B83-4948-9012-4C51BF7C0EC7}" type="datetimeFigureOut">
              <a:rPr lang="en-US" smtClean="0"/>
              <a:t>3/6/14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219691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3/6/14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1354924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B8B900-1B83-4948-9012-4C51BF7C0EC7}" type="datetimeFigureOut">
              <a:rPr lang="en-US" smtClean="0"/>
              <a:t>3/6/14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6B9A7-DCEB-D84E-9CF4-D65FC424A83C}" type="slidenum">
              <a:rPr lang="en-US" smtClean="0"/>
              <a:t>‹#›</a:t>
            </a:fld>
            <a:endParaRPr lang="en-US"/>
          </a:p>
        </p:txBody>
      </p:sp>
    </p:spTree>
    <p:extLst>
      <p:ext uri="{BB962C8B-B14F-4D97-AF65-F5344CB8AC3E}">
        <p14:creationId xmlns:p14="http://schemas.microsoft.com/office/powerpoint/2010/main" val="3914921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B8B900-1B83-4948-9012-4C51BF7C0EC7}" type="datetimeFigureOut">
              <a:rPr lang="en-US" smtClean="0"/>
              <a:t>3/6/14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6B9A7-DCEB-D84E-9CF4-D65FC424A83C}" type="slidenum">
              <a:rPr lang="en-US" smtClean="0"/>
              <a:t>‹#›</a:t>
            </a:fld>
            <a:endParaRPr lang="en-US"/>
          </a:p>
        </p:txBody>
      </p:sp>
    </p:spTree>
    <p:extLst>
      <p:ext uri="{BB962C8B-B14F-4D97-AF65-F5344CB8AC3E}">
        <p14:creationId xmlns:p14="http://schemas.microsoft.com/office/powerpoint/2010/main" val="1941865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hyperlink" Target="http://www.inmagine.com/ispi031/ispi031050-photo" TargetMode="External"/><Relationship Id="rId4" Type="http://schemas.openxmlformats.org/officeDocument/2006/relationships/image" Target="../media/image5.jpeg"/><Relationship Id="rId5" Type="http://schemas.openxmlformats.org/officeDocument/2006/relationships/hyperlink" Target="http://www.inmagine.com/wses080/wses080078-photo" TargetMode="External"/><Relationship Id="rId6" Type="http://schemas.openxmlformats.org/officeDocument/2006/relationships/image" Target="../media/image6.jpeg"/><Relationship Id="rId7" Type="http://schemas.openxmlformats.org/officeDocument/2006/relationships/hyperlink" Target="http://www.inmagine.com/joefox-001/ptg00148534-photo" TargetMode="External"/><Relationship Id="rId8" Type="http://schemas.openxmlformats.org/officeDocument/2006/relationships/image" Target="../media/image7.jpeg"/><Relationship Id="rId9" Type="http://schemas.openxmlformats.org/officeDocument/2006/relationships/hyperlink" Target="http://www.inmagine.com/crs027/crs027371-photo" TargetMode="External"/><Relationship Id="rId10"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1.bin"/><Relationship Id="rId5" Type="http://schemas.openxmlformats.org/officeDocument/2006/relationships/image" Target="../media/image9.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audio" Target="../media/audio1.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1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1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19.jpe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notesSlide" Target="../notesSlides/notesSlide31.xml"/><Relationship Id="rId5" Type="http://schemas.openxmlformats.org/officeDocument/2006/relationships/image" Target="../media/image20.png"/><Relationship Id="rId1" Type="http://schemas.microsoft.com/office/2007/relationships/media" Target="../media/media1.WAV"/><Relationship Id="rId2" Type="http://schemas.openxmlformats.org/officeDocument/2006/relationships/audio" Target="../media/media1.WAV"/></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2.bin"/><Relationship Id="rId5" Type="http://schemas.openxmlformats.org/officeDocument/2006/relationships/image" Target="../media/image21.wmf"/><Relationship Id="rId6" Type="http://schemas.openxmlformats.org/officeDocument/2006/relationships/oleObject" Target="../embeddings/oleObject3.bin"/><Relationship Id="rId7" Type="http://schemas.openxmlformats.org/officeDocument/2006/relationships/image" Target="../media/image22.wmf"/><Relationship Id="rId8" Type="http://schemas.openxmlformats.org/officeDocument/2006/relationships/oleObject" Target="../embeddings/oleObject4.bin"/><Relationship Id="rId9" Type="http://schemas.openxmlformats.org/officeDocument/2006/relationships/image" Target="../media/image23.w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em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e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e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txBox="1">
            <a:spLocks noChangeArrowheads="1"/>
          </p:cNvSpPr>
          <p:nvPr/>
        </p:nvSpPr>
        <p:spPr bwMode="auto">
          <a:xfrm>
            <a:off x="557213" y="404813"/>
            <a:ext cx="827405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eaLnBrk="1" hangingPunct="1"/>
            <a:r>
              <a:rPr lang="en-US" sz="6000" dirty="0" smtClean="0"/>
              <a:t>RDG 567 &amp; </a:t>
            </a:r>
          </a:p>
          <a:p>
            <a:pPr algn="ctr" eaLnBrk="1" hangingPunct="1"/>
            <a:r>
              <a:rPr lang="en-US" sz="6000" dirty="0" smtClean="0"/>
              <a:t>RDG 568 </a:t>
            </a:r>
          </a:p>
          <a:p>
            <a:pPr algn="ctr" eaLnBrk="1" hangingPunct="1"/>
            <a:r>
              <a:rPr lang="en-US" sz="4000" dirty="0" smtClean="0"/>
              <a:t>(Cohort Class)</a:t>
            </a:r>
            <a:endParaRPr lang="en-US" sz="4000" dirty="0"/>
          </a:p>
          <a:p>
            <a:pPr algn="ctr" eaLnBrk="1" hangingPunct="1"/>
            <a:endParaRPr lang="en-US" sz="3200" dirty="0"/>
          </a:p>
        </p:txBody>
      </p:sp>
      <p:pic>
        <p:nvPicPr>
          <p:cNvPr id="3" name="Picture 2"/>
          <p:cNvPicPr/>
          <p:nvPr/>
        </p:nvPicPr>
        <p:blipFill>
          <a:blip r:embed="rId3"/>
          <a:srcRect/>
          <a:stretch>
            <a:fillRect/>
          </a:stretch>
        </p:blipFill>
        <p:spPr bwMode="auto">
          <a:xfrm>
            <a:off x="2191461" y="3759578"/>
            <a:ext cx="4851834" cy="2262937"/>
          </a:xfrm>
          <a:prstGeom prst="rect">
            <a:avLst/>
          </a:prstGeom>
          <a:noFill/>
          <a:ln w="9525">
            <a:noFill/>
            <a:miter lim="800000"/>
            <a:headEnd/>
            <a:tailEnd/>
          </a:ln>
        </p:spPr>
      </p:pic>
    </p:spTree>
    <p:extLst>
      <p:ext uri="{BB962C8B-B14F-4D97-AF65-F5344CB8AC3E}">
        <p14:creationId xmlns:p14="http://schemas.microsoft.com/office/powerpoint/2010/main" val="9964019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1288" y="0"/>
            <a:ext cx="2652712" cy="362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3"/>
          <p:cNvSpPr>
            <a:spLocks noChangeArrowheads="1"/>
          </p:cNvSpPr>
          <p:nvPr/>
        </p:nvSpPr>
        <p:spPr bwMode="auto">
          <a:xfrm>
            <a:off x="457200" y="336550"/>
            <a:ext cx="7775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2400">
                <a:latin typeface="Calibri" charset="0"/>
              </a:rPr>
              <a:t>All grown-ups were children first. (But few remember it). </a:t>
            </a:r>
          </a:p>
        </p:txBody>
      </p:sp>
      <p:sp>
        <p:nvSpPr>
          <p:cNvPr id="4" name="Rectangle 4"/>
          <p:cNvSpPr>
            <a:spLocks noChangeArrowheads="1"/>
          </p:cNvSpPr>
          <p:nvPr/>
        </p:nvSpPr>
        <p:spPr bwMode="auto">
          <a:xfrm>
            <a:off x="304800" y="3962400"/>
            <a:ext cx="88392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2400">
                <a:latin typeface="Calibri" charset="0"/>
              </a:rPr>
              <a:t>Grown-ups like numbers. When you tell them about a new friend, they never ask questions about what really matters. They never ask: "What does his voice sound like?" "What games does he like best?" "Does he collect butterflies?". They ask: "How old is he?" "How many brothers does he have?" "How much does he weigh?" "How much money does his father make?" Only then do they think they know him.</a:t>
            </a:r>
            <a:r>
              <a:rPr lang="en-US" sz="2000">
                <a:latin typeface="Calibri" charset="0"/>
              </a:rPr>
              <a:t> </a:t>
            </a:r>
          </a:p>
        </p:txBody>
      </p:sp>
      <p:sp>
        <p:nvSpPr>
          <p:cNvPr id="5" name="Rectangle 5"/>
          <p:cNvSpPr>
            <a:spLocks noChangeArrowheads="1"/>
          </p:cNvSpPr>
          <p:nvPr/>
        </p:nvSpPr>
        <p:spPr bwMode="auto">
          <a:xfrm>
            <a:off x="533400" y="1066800"/>
            <a:ext cx="58674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2400" dirty="0">
                <a:latin typeface="Calibri" charset="0"/>
              </a:rPr>
              <a:t>If you tell grown-ups, "I saw a beautiful red brick house, with geraniums at the windows and doves on the roof...," they won't be able to imagine such a house. You have to tell them, "I saw a house worth a hundred thousand francs." Then they exclaim, "What a pretty house!" </a:t>
            </a:r>
          </a:p>
        </p:txBody>
      </p:sp>
    </p:spTree>
    <p:extLst>
      <p:ext uri="{BB962C8B-B14F-4D97-AF65-F5344CB8AC3E}">
        <p14:creationId xmlns:p14="http://schemas.microsoft.com/office/powerpoint/2010/main" val="39987354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xit" presetSubtype="4" fill="hold" grpId="1" nodeType="clickEffect">
                                  <p:stCondLst>
                                    <p:cond delay="0"/>
                                  </p:stCondLst>
                                  <p:childTnLst>
                                    <p:anim calcmode="lin" valueType="num">
                                      <p:cBhvr additive="base">
                                        <p:cTn id="11" dur="500"/>
                                        <p:tgtEl>
                                          <p:spTgt spid="3"/>
                                        </p:tgtEl>
                                        <p:attrNameLst>
                                          <p:attrName>ppt_x</p:attrName>
                                        </p:attrNameLst>
                                      </p:cBhvr>
                                      <p:tavLst>
                                        <p:tav tm="0">
                                          <p:val>
                                            <p:strVal val="ppt_x"/>
                                          </p:val>
                                        </p:tav>
                                        <p:tav tm="100000">
                                          <p:val>
                                            <p:strVal val="ppt_x"/>
                                          </p:val>
                                        </p:tav>
                                      </p:tavLst>
                                    </p:anim>
                                    <p:anim calcmode="lin" valueType="num">
                                      <p:cBhvr additive="base">
                                        <p:cTn id="12" dur="500"/>
                                        <p:tgtEl>
                                          <p:spTgt spid="3"/>
                                        </p:tgtEl>
                                        <p:attrNameLst>
                                          <p:attrName>ppt_y</p:attrName>
                                        </p:attrNameLst>
                                      </p:cBhvr>
                                      <p:tavLst>
                                        <p:tav tm="0">
                                          <p:val>
                                            <p:strVal val="ppt_y"/>
                                          </p:val>
                                        </p:tav>
                                        <p:tav tm="100000">
                                          <p:val>
                                            <p:strVal val="1+ppt_h/2"/>
                                          </p:val>
                                        </p:tav>
                                      </p:tavLst>
                                    </p:anim>
                                    <p:set>
                                      <p:cBhvr>
                                        <p:cTn id="13" dur="1" fill="hold">
                                          <p:stCondLst>
                                            <p:cond delay="499"/>
                                          </p:stCondLst>
                                        </p:cTn>
                                        <p:tgtEl>
                                          <p:spTgt spid="3"/>
                                        </p:tgtEl>
                                        <p:attrNameLst>
                                          <p:attrName>style.visibility</p:attrName>
                                        </p:attrNameLst>
                                      </p:cBhvr>
                                      <p:to>
                                        <p:strVal val="hidden"/>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ox(in)">
                                      <p:cBhvr>
                                        <p:cTn id="18" dur="500"/>
                                        <p:tgtEl>
                                          <p:spTgt spid="5">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xit" presetSubtype="4" fill="hold" nodeType="clickEffect">
                                  <p:stCondLst>
                                    <p:cond delay="0"/>
                                  </p:stCondLst>
                                  <p:childTnLst>
                                    <p:anim calcmode="lin" valueType="num">
                                      <p:cBhvr additive="base">
                                        <p:cTn id="22" dur="500"/>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3" dur="500"/>
                                        <p:tgtEl>
                                          <p:spTgt spid="5">
                                            <p:txEl>
                                              <p:pRg st="0" end="0"/>
                                            </p:txEl>
                                          </p:spTgt>
                                        </p:tgtEl>
                                        <p:attrNameLst>
                                          <p:attrName>ppt_y</p:attrName>
                                        </p:attrNameLst>
                                      </p:cBhvr>
                                      <p:tavLst>
                                        <p:tav tm="0">
                                          <p:val>
                                            <p:strVal val="ppt_y"/>
                                          </p:val>
                                        </p:tav>
                                        <p:tav tm="100000">
                                          <p:val>
                                            <p:strVal val="1+ppt_h/2"/>
                                          </p:val>
                                        </p:tav>
                                      </p:tavLst>
                                    </p:anim>
                                    <p:set>
                                      <p:cBhvr>
                                        <p:cTn id="24"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1000" fill="hold"/>
                                        <p:tgtEl>
                                          <p:spTgt spid="4"/>
                                        </p:tgtEl>
                                        <p:attrNameLst>
                                          <p:attrName>ppt_w</p:attrName>
                                        </p:attrNameLst>
                                      </p:cBhvr>
                                      <p:tavLst>
                                        <p:tav tm="0">
                                          <p:val>
                                            <p:strVal val="#ppt_w*0.70"/>
                                          </p:val>
                                        </p:tav>
                                        <p:tav tm="100000">
                                          <p:val>
                                            <p:strVal val="#ppt_w"/>
                                          </p:val>
                                        </p:tav>
                                      </p:tavLst>
                                    </p:anim>
                                    <p:anim calcmode="lin" valueType="num">
                                      <p:cBhvr>
                                        <p:cTn id="30" dur="1000" fill="hold"/>
                                        <p:tgtEl>
                                          <p:spTgt spid="4"/>
                                        </p:tgtEl>
                                        <p:attrNameLst>
                                          <p:attrName>ppt_h</p:attrName>
                                        </p:attrNameLst>
                                      </p:cBhvr>
                                      <p:tavLst>
                                        <p:tav tm="0">
                                          <p:val>
                                            <p:strVal val="#ppt_h"/>
                                          </p:val>
                                        </p:tav>
                                        <p:tav tm="100000">
                                          <p:val>
                                            <p:strVal val="#ppt_h"/>
                                          </p:val>
                                        </p:tav>
                                      </p:tavLst>
                                    </p:anim>
                                    <p:animEffect transition="in" filter="fade">
                                      <p:cBhvr>
                                        <p:cTn id="31" dur="1000"/>
                                        <p:tgtEl>
                                          <p:spTgt spid="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xit" presetSubtype="4" fill="hold" grpId="1" nodeType="clickEffect">
                                  <p:stCondLst>
                                    <p:cond delay="0"/>
                                  </p:stCondLst>
                                  <p:childTnLst>
                                    <p:anim calcmode="lin" valueType="num">
                                      <p:cBhvr additive="base">
                                        <p:cTn id="35" dur="500"/>
                                        <p:tgtEl>
                                          <p:spTgt spid="4"/>
                                        </p:tgtEl>
                                        <p:attrNameLst>
                                          <p:attrName>ppt_x</p:attrName>
                                        </p:attrNameLst>
                                      </p:cBhvr>
                                      <p:tavLst>
                                        <p:tav tm="0">
                                          <p:val>
                                            <p:strVal val="ppt_x"/>
                                          </p:val>
                                        </p:tav>
                                        <p:tav tm="100000">
                                          <p:val>
                                            <p:strVal val="ppt_x"/>
                                          </p:val>
                                        </p:tav>
                                      </p:tavLst>
                                    </p:anim>
                                    <p:anim calcmode="lin" valueType="num">
                                      <p:cBhvr additive="base">
                                        <p:cTn id="36" dur="500"/>
                                        <p:tgtEl>
                                          <p:spTgt spid="4"/>
                                        </p:tgtEl>
                                        <p:attrNameLst>
                                          <p:attrName>ppt_y</p:attrName>
                                        </p:attrNameLst>
                                      </p:cBhvr>
                                      <p:tavLst>
                                        <p:tav tm="0">
                                          <p:val>
                                            <p:strVal val="ppt_y"/>
                                          </p:val>
                                        </p:tav>
                                        <p:tav tm="100000">
                                          <p:val>
                                            <p:strVal val="1+ppt_h/2"/>
                                          </p:val>
                                        </p:tav>
                                      </p:tavLst>
                                    </p:anim>
                                    <p:set>
                                      <p:cBhvr>
                                        <p:cTn id="3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548685" y="759336"/>
            <a:ext cx="8033837" cy="4072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95000"/>
              </a:lnSpc>
            </a:pPr>
            <a:r>
              <a:rPr lang="ja-JP" altLang="en-US" sz="4800" b="1" i="1" dirty="0">
                <a:solidFill>
                  <a:srgbClr val="000000"/>
                </a:solidFill>
              </a:rPr>
              <a:t>“</a:t>
            </a:r>
            <a:r>
              <a:rPr lang="en-US" sz="4800" b="1" i="1" dirty="0">
                <a:solidFill>
                  <a:srgbClr val="000000"/>
                </a:solidFill>
              </a:rPr>
              <a:t>Teacher expertise</a:t>
            </a:r>
            <a:endParaRPr lang="en-US" sz="4800" dirty="0">
              <a:latin typeface="Calibri" charset="0"/>
            </a:endParaRPr>
          </a:p>
          <a:p>
            <a:pPr>
              <a:lnSpc>
                <a:spcPct val="95000"/>
              </a:lnSpc>
            </a:pPr>
            <a:r>
              <a:rPr lang="en-US" sz="4800" b="1" i="1" dirty="0">
                <a:solidFill>
                  <a:srgbClr val="000000"/>
                </a:solidFill>
              </a:rPr>
              <a:t>is the most important factor </a:t>
            </a:r>
            <a:endParaRPr lang="en-US" sz="4800" dirty="0">
              <a:latin typeface="Calibri" charset="0"/>
            </a:endParaRPr>
          </a:p>
          <a:p>
            <a:pPr>
              <a:lnSpc>
                <a:spcPct val="95000"/>
              </a:lnSpc>
            </a:pPr>
            <a:r>
              <a:rPr lang="en-US" sz="4800" b="1" i="1" dirty="0">
                <a:solidFill>
                  <a:srgbClr val="000000"/>
                </a:solidFill>
              </a:rPr>
              <a:t>in improving students' learning.</a:t>
            </a:r>
            <a:r>
              <a:rPr lang="ja-JP" altLang="en-US" sz="4800" b="1" i="1" dirty="0">
                <a:solidFill>
                  <a:srgbClr val="000000"/>
                </a:solidFill>
              </a:rPr>
              <a:t>”</a:t>
            </a:r>
            <a:r>
              <a:rPr lang="en-US" sz="4800" b="1" i="1" dirty="0">
                <a:solidFill>
                  <a:srgbClr val="000000"/>
                </a:solidFill>
              </a:rPr>
              <a:t> </a:t>
            </a:r>
            <a:endParaRPr lang="en-US" sz="4800" dirty="0">
              <a:latin typeface="Calibri" charset="0"/>
            </a:endParaRPr>
          </a:p>
          <a:p>
            <a:pPr>
              <a:lnSpc>
                <a:spcPct val="95000"/>
              </a:lnSpc>
            </a:pPr>
            <a:endParaRPr lang="en-US" sz="4800" dirty="0">
              <a:solidFill>
                <a:srgbClr val="000000"/>
              </a:solidFill>
            </a:endParaRPr>
          </a:p>
          <a:p>
            <a:pPr algn="r">
              <a:lnSpc>
                <a:spcPct val="95000"/>
              </a:lnSpc>
            </a:pPr>
            <a:r>
              <a:rPr lang="en-US" sz="3200" i="1" dirty="0">
                <a:solidFill>
                  <a:srgbClr val="000000"/>
                </a:solidFill>
              </a:rPr>
              <a:t>(Darling-Hammond &amp; </a:t>
            </a:r>
            <a:r>
              <a:rPr lang="en-US" sz="3200" i="1" dirty="0" err="1">
                <a:solidFill>
                  <a:srgbClr val="000000"/>
                </a:solidFill>
              </a:rPr>
              <a:t>Mc</a:t>
            </a:r>
            <a:r>
              <a:rPr lang="en-US" sz="3200" i="1" dirty="0">
                <a:solidFill>
                  <a:srgbClr val="000000"/>
                </a:solidFill>
              </a:rPr>
              <a:t> Laughlin, 1999</a:t>
            </a:r>
            <a:r>
              <a:rPr lang="en-US" sz="2000" i="1" dirty="0">
                <a:solidFill>
                  <a:srgbClr val="000000"/>
                </a:solidFill>
              </a:rPr>
              <a:t>)</a:t>
            </a:r>
          </a:p>
        </p:txBody>
      </p:sp>
    </p:spTree>
    <p:extLst>
      <p:ext uri="{BB962C8B-B14F-4D97-AF65-F5344CB8AC3E}">
        <p14:creationId xmlns:p14="http://schemas.microsoft.com/office/powerpoint/2010/main" val="335128032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306996" y="304800"/>
            <a:ext cx="8169194" cy="5911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2400">
                <a:solidFill>
                  <a:schemeClr val="tx1"/>
                </a:solidFill>
                <a:latin typeface="Times New Roman" charset="0"/>
                <a:ea typeface="ＭＳ Ｐゴシック" charset="0"/>
              </a:defRPr>
            </a:lvl1pPr>
            <a:lvl2pPr indent="-34290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lnSpc>
                <a:spcPct val="95000"/>
              </a:lnSpc>
            </a:pPr>
            <a:r>
              <a:rPr lang="en-US" sz="4300" i="1" dirty="0">
                <a:solidFill>
                  <a:srgbClr val="000000"/>
                </a:solidFill>
                <a:latin typeface="Arial" charset="0"/>
              </a:rPr>
              <a:t>Important Dimensions of </a:t>
            </a:r>
            <a:endParaRPr lang="en-US" dirty="0"/>
          </a:p>
          <a:p>
            <a:pPr algn="ctr" eaLnBrk="1" hangingPunct="1">
              <a:lnSpc>
                <a:spcPct val="95000"/>
              </a:lnSpc>
            </a:pPr>
            <a:r>
              <a:rPr lang="en-US" sz="4300" i="1" dirty="0">
                <a:solidFill>
                  <a:srgbClr val="000000"/>
                </a:solidFill>
                <a:latin typeface="Arial" charset="0"/>
              </a:rPr>
              <a:t>Teacher Expertise</a:t>
            </a:r>
            <a:endParaRPr lang="en-US" dirty="0"/>
          </a:p>
          <a:p>
            <a:pPr eaLnBrk="1" hangingPunct="1">
              <a:lnSpc>
                <a:spcPct val="95000"/>
              </a:lnSpc>
            </a:pPr>
            <a:endParaRPr lang="en-US" dirty="0">
              <a:solidFill>
                <a:srgbClr val="000000"/>
              </a:solidFill>
              <a:latin typeface="Arial" charset="0"/>
            </a:endParaRPr>
          </a:p>
          <a:p>
            <a:pPr lvl="1" eaLnBrk="1" hangingPunct="1">
              <a:lnSpc>
                <a:spcPct val="95000"/>
              </a:lnSpc>
              <a:buClr>
                <a:srgbClr val="FF0000"/>
              </a:buClr>
              <a:buSzPct val="100000"/>
              <a:buFontTx/>
              <a:buChar char="•"/>
            </a:pPr>
            <a:r>
              <a:rPr lang="en-US" sz="4200" i="1" dirty="0">
                <a:solidFill>
                  <a:srgbClr val="FF0000"/>
                </a:solidFill>
                <a:latin typeface="Arial" charset="0"/>
              </a:rPr>
              <a:t>What do you think are the key dimensions of teacher expertise</a:t>
            </a:r>
            <a:r>
              <a:rPr lang="en-US" sz="4200" i="1" dirty="0" smtClean="0">
                <a:solidFill>
                  <a:srgbClr val="FF0000"/>
                </a:solidFill>
                <a:latin typeface="Arial" charset="0"/>
              </a:rPr>
              <a:t>?</a:t>
            </a:r>
          </a:p>
          <a:p>
            <a:pPr lvl="1" eaLnBrk="1" hangingPunct="1">
              <a:lnSpc>
                <a:spcPct val="95000"/>
              </a:lnSpc>
              <a:buClr>
                <a:srgbClr val="FF0000"/>
              </a:buClr>
              <a:buSzPct val="100000"/>
              <a:buFontTx/>
              <a:buChar char="•"/>
            </a:pPr>
            <a:endParaRPr lang="en-US" sz="4200" i="1" dirty="0">
              <a:solidFill>
                <a:srgbClr val="FF0000"/>
              </a:solidFill>
              <a:latin typeface="Arial" charset="0"/>
            </a:endParaRPr>
          </a:p>
          <a:p>
            <a:pPr lvl="1" eaLnBrk="1" hangingPunct="1">
              <a:lnSpc>
                <a:spcPct val="95000"/>
              </a:lnSpc>
              <a:buClr>
                <a:srgbClr val="FF0000"/>
              </a:buClr>
              <a:buSzPct val="100000"/>
              <a:buFontTx/>
              <a:buChar char="•"/>
            </a:pPr>
            <a:r>
              <a:rPr lang="en-US" sz="4200" i="1" dirty="0" smtClean="0">
                <a:solidFill>
                  <a:srgbClr val="FF0000"/>
                </a:solidFill>
                <a:latin typeface="Arial" charset="0"/>
              </a:rPr>
              <a:t>What Are Your Strengths? </a:t>
            </a:r>
          </a:p>
          <a:p>
            <a:pPr lvl="1" eaLnBrk="1" hangingPunct="1">
              <a:lnSpc>
                <a:spcPct val="95000"/>
              </a:lnSpc>
              <a:buClr>
                <a:srgbClr val="FF0000"/>
              </a:buClr>
              <a:buSzPct val="100000"/>
              <a:buFontTx/>
              <a:buChar char="•"/>
            </a:pPr>
            <a:r>
              <a:rPr lang="en-US" sz="4200" i="1" dirty="0" smtClean="0">
                <a:solidFill>
                  <a:srgbClr val="FF0000"/>
                </a:solidFill>
                <a:latin typeface="Arial" charset="0"/>
              </a:rPr>
              <a:t>What Areas are You Looking to Improve?</a:t>
            </a:r>
            <a:endParaRPr lang="en-US" dirty="0"/>
          </a:p>
        </p:txBody>
      </p:sp>
    </p:spTree>
    <p:extLst>
      <p:ext uri="{BB962C8B-B14F-4D97-AF65-F5344CB8AC3E}">
        <p14:creationId xmlns:p14="http://schemas.microsoft.com/office/powerpoint/2010/main" val="254811363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735484" y="144398"/>
            <a:ext cx="7620000" cy="571926"/>
          </a:xfrm>
        </p:spPr>
        <p:txBody>
          <a:bodyPr>
            <a:normAutofit fontScale="90000"/>
          </a:bodyPr>
          <a:lstStyle/>
          <a:p>
            <a:pPr algn="ctr" eaLnBrk="1" hangingPunct="1"/>
            <a:r>
              <a:rPr lang="en-US" sz="3200" u="sng" dirty="0">
                <a:solidFill>
                  <a:srgbClr val="000000"/>
                </a:solidFill>
                <a:latin typeface="Arial"/>
                <a:cs typeface="Arial"/>
              </a:rPr>
              <a:t>Teacher Expertise is </a:t>
            </a:r>
            <a:r>
              <a:rPr lang="en-US" sz="3200" u="sng" dirty="0" smtClean="0">
                <a:solidFill>
                  <a:srgbClr val="000000"/>
                </a:solidFill>
                <a:latin typeface="Arial"/>
                <a:cs typeface="Arial"/>
              </a:rPr>
              <a:t>Central </a:t>
            </a:r>
            <a:r>
              <a:rPr lang="en-US" sz="1800" u="sng" dirty="0" smtClean="0">
                <a:solidFill>
                  <a:srgbClr val="000000"/>
                </a:solidFill>
                <a:latin typeface="Arial"/>
                <a:cs typeface="Arial"/>
              </a:rPr>
              <a:t>(Johnston, 2010)</a:t>
            </a:r>
            <a:endParaRPr lang="en-US" sz="3200" u="sng" dirty="0">
              <a:solidFill>
                <a:srgbClr val="000000"/>
              </a:solidFill>
              <a:latin typeface="Arial"/>
              <a:cs typeface="Arial"/>
            </a:endParaRPr>
          </a:p>
        </p:txBody>
      </p:sp>
      <p:sp>
        <p:nvSpPr>
          <p:cNvPr id="3" name="Content Placeholder 2"/>
          <p:cNvSpPr>
            <a:spLocks noGrp="1"/>
          </p:cNvSpPr>
          <p:nvPr>
            <p:ph idx="1"/>
          </p:nvPr>
        </p:nvSpPr>
        <p:spPr>
          <a:xfrm>
            <a:off x="97686" y="991279"/>
            <a:ext cx="8596542" cy="5683569"/>
          </a:xfrm>
        </p:spPr>
        <p:txBody>
          <a:bodyPr>
            <a:noAutofit/>
          </a:bodyPr>
          <a:lstStyle/>
          <a:p>
            <a:pPr eaLnBrk="1" hangingPunct="1"/>
            <a:r>
              <a:rPr lang="en-US" sz="2800" dirty="0">
                <a:latin typeface="Arial"/>
                <a:cs typeface="Arial"/>
              </a:rPr>
              <a:t>Teacher expertise is the most important factor in improving children</a:t>
            </a:r>
            <a:r>
              <a:rPr lang="ja-JP" altLang="en-US" sz="2800" dirty="0">
                <a:latin typeface="Arial"/>
                <a:cs typeface="Arial"/>
              </a:rPr>
              <a:t>’</a:t>
            </a:r>
            <a:r>
              <a:rPr lang="en-US" sz="2800" dirty="0">
                <a:latin typeface="Arial"/>
                <a:cs typeface="Arial"/>
              </a:rPr>
              <a:t>s </a:t>
            </a:r>
            <a:r>
              <a:rPr lang="en-US" sz="2800" dirty="0" smtClean="0">
                <a:latin typeface="Arial"/>
                <a:cs typeface="Arial"/>
              </a:rPr>
              <a:t>learning </a:t>
            </a:r>
            <a:r>
              <a:rPr lang="en-US" sz="1800" dirty="0" smtClean="0">
                <a:latin typeface="Arial"/>
                <a:cs typeface="Arial"/>
              </a:rPr>
              <a:t>(</a:t>
            </a:r>
            <a:r>
              <a:rPr lang="en-US" sz="1800" dirty="0">
                <a:latin typeface="Arial"/>
                <a:cs typeface="Arial"/>
              </a:rPr>
              <a:t>Darling-Hammond &amp; McLaughlin, 1999)</a:t>
            </a:r>
            <a:r>
              <a:rPr lang="en-US" sz="2400" dirty="0">
                <a:latin typeface="Arial"/>
                <a:cs typeface="Arial"/>
              </a:rPr>
              <a:t>. </a:t>
            </a:r>
          </a:p>
          <a:p>
            <a:pPr eaLnBrk="1" hangingPunct="1"/>
            <a:r>
              <a:rPr lang="en-US" sz="2800" dirty="0">
                <a:latin typeface="Arial"/>
                <a:cs typeface="Arial"/>
              </a:rPr>
              <a:t>Teachers who give more detailed descriptions of students</a:t>
            </a:r>
            <a:r>
              <a:rPr lang="ja-JP" altLang="en-US" sz="2800" dirty="0">
                <a:latin typeface="Arial"/>
                <a:cs typeface="Arial"/>
              </a:rPr>
              <a:t>’</a:t>
            </a:r>
            <a:r>
              <a:rPr lang="en-US" sz="2800" dirty="0">
                <a:latin typeface="Arial"/>
                <a:cs typeface="Arial"/>
              </a:rPr>
              <a:t> literacy development refer fewer children for LD evaluation </a:t>
            </a:r>
            <a:r>
              <a:rPr lang="en-US" sz="1800" dirty="0">
                <a:latin typeface="Arial"/>
                <a:cs typeface="Arial"/>
              </a:rPr>
              <a:t>(</a:t>
            </a:r>
            <a:r>
              <a:rPr lang="en-US" sz="1800" dirty="0" err="1">
                <a:latin typeface="Arial"/>
                <a:cs typeface="Arial"/>
              </a:rPr>
              <a:t>Broikou</a:t>
            </a:r>
            <a:r>
              <a:rPr lang="en-US" sz="1800" dirty="0">
                <a:latin typeface="Arial"/>
                <a:cs typeface="Arial"/>
              </a:rPr>
              <a:t>, 1992)</a:t>
            </a:r>
          </a:p>
          <a:p>
            <a:pPr eaLnBrk="1" hangingPunct="1"/>
            <a:r>
              <a:rPr lang="en-US" sz="2800" dirty="0">
                <a:latin typeface="Arial"/>
                <a:cs typeface="Arial"/>
              </a:rPr>
              <a:t>Teachers favoring whole class instruction refer more children for LD evaluations than teachers favoring a range of grouping structures </a:t>
            </a:r>
            <a:r>
              <a:rPr lang="en-US" sz="1800" dirty="0">
                <a:latin typeface="Arial"/>
                <a:cs typeface="Arial"/>
              </a:rPr>
              <a:t>(</a:t>
            </a:r>
            <a:r>
              <a:rPr lang="en-US" sz="1800" dirty="0" err="1">
                <a:latin typeface="Arial"/>
                <a:cs typeface="Arial"/>
              </a:rPr>
              <a:t>Drame</a:t>
            </a:r>
            <a:r>
              <a:rPr lang="en-US" sz="1800" dirty="0">
                <a:latin typeface="Arial"/>
                <a:cs typeface="Arial"/>
              </a:rPr>
              <a:t>, 2002).</a:t>
            </a:r>
          </a:p>
          <a:p>
            <a:pPr eaLnBrk="1" hangingPunct="1"/>
            <a:r>
              <a:rPr lang="en-US" sz="2800" dirty="0">
                <a:latin typeface="Arial"/>
                <a:cs typeface="Arial"/>
              </a:rPr>
              <a:t>Teachers using small group instruction are generally more effective than those who do not </a:t>
            </a:r>
            <a:r>
              <a:rPr lang="en-US" sz="1800" dirty="0">
                <a:latin typeface="Arial"/>
                <a:cs typeface="Arial"/>
              </a:rPr>
              <a:t>(Taylor et al., 2002</a:t>
            </a:r>
            <a:r>
              <a:rPr lang="en-US" sz="1800" dirty="0" smtClean="0">
                <a:latin typeface="Arial"/>
                <a:cs typeface="Arial"/>
              </a:rPr>
              <a:t>)</a:t>
            </a:r>
            <a:endParaRPr lang="en-US" sz="1800" dirty="0">
              <a:latin typeface="Arial"/>
              <a:cs typeface="Arial"/>
            </a:endParaRPr>
          </a:p>
        </p:txBody>
      </p:sp>
    </p:spTree>
    <p:extLst>
      <p:ext uri="{BB962C8B-B14F-4D97-AF65-F5344CB8AC3E}">
        <p14:creationId xmlns:p14="http://schemas.microsoft.com/office/powerpoint/2010/main" val="14414126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685800" y="457200"/>
            <a:ext cx="7620000" cy="685800"/>
          </a:xfrm>
          <a:prstGeom prst="rect">
            <a:avLst/>
          </a:prstGeom>
          <a:noFill/>
          <a:ln w="9525">
            <a:noFill/>
            <a:miter lim="800000"/>
            <a:headEnd/>
            <a:tailEnd/>
          </a:ln>
          <a:effectLst/>
        </p:spPr>
        <p:txBody>
          <a:bodyPr anchor="b">
            <a:prstTxWarp prst="textNoShape">
              <a:avLst/>
            </a:prstTxWarp>
          </a:bodyPr>
          <a:lstStyle/>
          <a:p>
            <a:pPr algn="ctr" defTabSz="914400">
              <a:defRPr/>
            </a:pPr>
            <a:r>
              <a:rPr lang="en-US" sz="3900" b="1" kern="0" dirty="0">
                <a:solidFill>
                  <a:schemeClr val="tx2"/>
                </a:solidFill>
                <a:latin typeface="+mj-lt"/>
                <a:ea typeface="+mj-ea"/>
                <a:cs typeface="+mj-cs"/>
              </a:rPr>
              <a:t> </a:t>
            </a:r>
            <a:r>
              <a:rPr lang="en-US" sz="4400" b="1" kern="0" dirty="0">
                <a:solidFill>
                  <a:schemeClr val="tx2"/>
                </a:solidFill>
                <a:latin typeface="+mj-lt"/>
                <a:ea typeface="+mj-ea"/>
                <a:cs typeface="+mj-cs"/>
              </a:rPr>
              <a:t>Discussion Web</a:t>
            </a:r>
          </a:p>
        </p:txBody>
      </p:sp>
      <p:sp>
        <p:nvSpPr>
          <p:cNvPr id="3" name="Oval 3"/>
          <p:cNvSpPr txBox="1">
            <a:spLocks noChangeArrowheads="1"/>
          </p:cNvSpPr>
          <p:nvPr/>
        </p:nvSpPr>
        <p:spPr bwMode="auto">
          <a:xfrm>
            <a:off x="2285999" y="2209800"/>
            <a:ext cx="4278007" cy="2614613"/>
          </a:xfrm>
          <a:prstGeom prst="ellipse">
            <a:avLst/>
          </a:prstGeom>
          <a:solidFill>
            <a:schemeClr val="accent1"/>
          </a:solidFill>
          <a:ln w="9525">
            <a:solidFill>
              <a:schemeClr val="tx1"/>
            </a:solidFill>
            <a:round/>
            <a:headEnd/>
            <a:tailEnd/>
          </a:ln>
          <a:effectLst/>
        </p:spPr>
        <p:txBody>
          <a:bodyPr>
            <a:prstTxWarp prst="textNoShape">
              <a:avLst/>
            </a:prstTxWarp>
          </a:bodyPr>
          <a:lstStyle/>
          <a:p>
            <a:pPr marL="342900" indent="-342900" algn="ctr" defTabSz="914400" eaLnBrk="0" hangingPunct="0">
              <a:buClr>
                <a:schemeClr val="tx2"/>
              </a:buClr>
              <a:buSzPct val="70000"/>
              <a:buFont typeface="Wingdings" pitchFamily="-109" charset="2"/>
              <a:buNone/>
              <a:defRPr/>
            </a:pPr>
            <a:r>
              <a:rPr lang="en-US" sz="2400" kern="0" dirty="0">
                <a:latin typeface="+mn-lt"/>
                <a:ea typeface="+mn-ea"/>
                <a:cs typeface="+mn-cs"/>
              </a:rPr>
              <a:t>Which area are you better equipped to informally diagnosis students’ areas of difficulty?</a:t>
            </a:r>
          </a:p>
        </p:txBody>
      </p:sp>
      <p:sp>
        <p:nvSpPr>
          <p:cNvPr id="30724" name="Rectangle 4"/>
          <p:cNvSpPr>
            <a:spLocks noChangeArrowheads="1"/>
          </p:cNvSpPr>
          <p:nvPr/>
        </p:nvSpPr>
        <p:spPr bwMode="auto">
          <a:xfrm>
            <a:off x="1447800" y="3505200"/>
            <a:ext cx="184150" cy="457200"/>
          </a:xfrm>
          <a:prstGeom prst="rect">
            <a:avLst/>
          </a:prstGeom>
          <a:noFill/>
          <a:ln w="9525">
            <a:noFill/>
            <a:miter lim="800000"/>
            <a:headEnd/>
            <a:tailEnd/>
          </a:ln>
        </p:spPr>
        <p:txBody>
          <a:bodyPr wrap="none">
            <a:prstTxWarp prst="textNoShape">
              <a:avLst/>
            </a:prstTxWarp>
            <a:spAutoFit/>
          </a:bodyPr>
          <a:lstStyle/>
          <a:p>
            <a:endParaRPr lang="en-US">
              <a:latin typeface="Calibri" pitchFamily="33" charset="0"/>
            </a:endParaRPr>
          </a:p>
        </p:txBody>
      </p:sp>
      <p:sp>
        <p:nvSpPr>
          <p:cNvPr id="30725" name="Line 5"/>
          <p:cNvSpPr>
            <a:spLocks noChangeShapeType="1"/>
          </p:cNvSpPr>
          <p:nvPr/>
        </p:nvSpPr>
        <p:spPr bwMode="auto">
          <a:xfrm flipH="1">
            <a:off x="1828800" y="3657600"/>
            <a:ext cx="457200"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30726" name="Line 6"/>
          <p:cNvSpPr>
            <a:spLocks noChangeShapeType="1"/>
          </p:cNvSpPr>
          <p:nvPr/>
        </p:nvSpPr>
        <p:spPr bwMode="auto">
          <a:xfrm>
            <a:off x="6564006" y="3554920"/>
            <a:ext cx="522594"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30727" name="Rectangle 7"/>
          <p:cNvSpPr>
            <a:spLocks noChangeArrowheads="1"/>
          </p:cNvSpPr>
          <p:nvPr/>
        </p:nvSpPr>
        <p:spPr bwMode="auto">
          <a:xfrm>
            <a:off x="295275" y="2590800"/>
            <a:ext cx="1533525" cy="25908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2800">
                <a:latin typeface="Calibri" pitchFamily="33" charset="0"/>
              </a:rPr>
              <a:t>Reading</a:t>
            </a:r>
          </a:p>
        </p:txBody>
      </p:sp>
      <p:sp>
        <p:nvSpPr>
          <p:cNvPr id="30728" name="Rectangle 8"/>
          <p:cNvSpPr>
            <a:spLocks noChangeArrowheads="1"/>
          </p:cNvSpPr>
          <p:nvPr/>
        </p:nvSpPr>
        <p:spPr bwMode="auto">
          <a:xfrm>
            <a:off x="7162800" y="3429000"/>
            <a:ext cx="184150" cy="457200"/>
          </a:xfrm>
          <a:prstGeom prst="rect">
            <a:avLst/>
          </a:prstGeom>
          <a:noFill/>
          <a:ln w="9525">
            <a:noFill/>
            <a:miter lim="800000"/>
            <a:headEnd/>
            <a:tailEnd/>
          </a:ln>
        </p:spPr>
        <p:txBody>
          <a:bodyPr wrap="none">
            <a:prstTxWarp prst="textNoShape">
              <a:avLst/>
            </a:prstTxWarp>
            <a:spAutoFit/>
          </a:bodyPr>
          <a:lstStyle/>
          <a:p>
            <a:endParaRPr lang="en-US">
              <a:latin typeface="Calibri" pitchFamily="33" charset="0"/>
            </a:endParaRPr>
          </a:p>
        </p:txBody>
      </p:sp>
      <p:sp>
        <p:nvSpPr>
          <p:cNvPr id="30729" name="Rectangle 9"/>
          <p:cNvSpPr>
            <a:spLocks noChangeArrowheads="1"/>
          </p:cNvSpPr>
          <p:nvPr/>
        </p:nvSpPr>
        <p:spPr bwMode="auto">
          <a:xfrm>
            <a:off x="7086600" y="2590800"/>
            <a:ext cx="1657350" cy="25146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sz="2800">
                <a:latin typeface="Calibri" pitchFamily="33" charset="0"/>
              </a:rPr>
              <a:t>Writing</a:t>
            </a:r>
          </a:p>
        </p:txBody>
      </p:sp>
    </p:spTree>
    <p:extLst>
      <p:ext uri="{BB962C8B-B14F-4D97-AF65-F5344CB8AC3E}">
        <p14:creationId xmlns:p14="http://schemas.microsoft.com/office/powerpoint/2010/main" val="212757665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fontScale="90000"/>
          </a:bodyPr>
          <a:lstStyle/>
          <a:p>
            <a:pPr eaLnBrk="1" hangingPunct="1">
              <a:defRPr/>
            </a:pPr>
            <a:r>
              <a:rPr lang="en-US" sz="7200" b="1" dirty="0" smtClean="0">
                <a:cs typeface="+mj-cs"/>
              </a:rPr>
              <a:t>We</a:t>
            </a:r>
            <a:r>
              <a:rPr lang="en-US" sz="7200" b="1" dirty="0" smtClean="0">
                <a:latin typeface="Arial"/>
              </a:rPr>
              <a:t>’</a:t>
            </a:r>
            <a:r>
              <a:rPr lang="en-US" sz="7200" b="1" dirty="0" smtClean="0">
                <a:cs typeface="+mj-cs"/>
              </a:rPr>
              <a:t>ve got </a:t>
            </a:r>
            <a:r>
              <a:rPr lang="en-US" sz="7200" b="1" dirty="0" smtClean="0"/>
              <a:t>SRBI</a:t>
            </a:r>
            <a:r>
              <a:rPr lang="en-US" sz="7200" b="1" dirty="0" smtClean="0">
                <a:cs typeface="+mj-cs"/>
              </a:rPr>
              <a:t>!</a:t>
            </a:r>
          </a:p>
        </p:txBody>
      </p:sp>
      <p:pic>
        <p:nvPicPr>
          <p:cNvPr id="11266" name="Picture 8" descr="sick person: Doctor and patient in ward stock photo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600200"/>
            <a:ext cx="2582863"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12" descr="sick person: Young businessman, hands to head, portrait stock photo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1600200"/>
            <a:ext cx="23876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14" descr="sick person: young blonde haired teenage woman sitting with head in her hands at home in her kitchen bedsit stock photos">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0" y="4114800"/>
            <a:ext cx="3352800"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16" descr="sick person: Sick woman taking pill stock photos">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57600" y="1447800"/>
            <a:ext cx="20574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32057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609600" y="0"/>
            <a:ext cx="8153400" cy="771981"/>
          </a:xfrm>
        </p:spPr>
        <p:txBody>
          <a:bodyPr/>
          <a:lstStyle/>
          <a:p>
            <a:pPr algn="ctr" eaLnBrk="1" hangingPunct="1"/>
            <a:r>
              <a:rPr lang="en-US" sz="4000" b="1" dirty="0">
                <a:latin typeface="Arial Unicode MS" charset="0"/>
                <a:ea typeface="ヒラギノ角ゴ Pro W3" charset="0"/>
                <a:cs typeface="ヒラギノ角ゴ Pro W3" charset="0"/>
              </a:rPr>
              <a:t>DRA2 Summary Sheet</a:t>
            </a:r>
          </a:p>
        </p:txBody>
      </p:sp>
      <p:graphicFrame>
        <p:nvGraphicFramePr>
          <p:cNvPr id="18434" name="Object 3"/>
          <p:cNvGraphicFramePr>
            <a:graphicFrameLocks noGrp="1" noChangeAspect="1"/>
          </p:cNvGraphicFramePr>
          <p:nvPr>
            <p:ph sz="quarter" idx="1"/>
            <p:extLst>
              <p:ext uri="{D42A27DB-BD31-4B8C-83A1-F6EECF244321}">
                <p14:modId xmlns:p14="http://schemas.microsoft.com/office/powerpoint/2010/main" val="2937974727"/>
              </p:ext>
            </p:extLst>
          </p:nvPr>
        </p:nvGraphicFramePr>
        <p:xfrm>
          <a:off x="325627" y="771981"/>
          <a:ext cx="8545323" cy="5857419"/>
        </p:xfrm>
        <a:graphic>
          <a:graphicData uri="http://schemas.openxmlformats.org/presentationml/2006/ole">
            <mc:AlternateContent xmlns:mc="http://schemas.openxmlformats.org/markup-compatibility/2006">
              <mc:Choice xmlns:v="urn:schemas-microsoft-com:vml" Requires="v">
                <p:oleObj spid="_x0000_s11355" name="Acrobat Document" r:id="rId4" imgW="7542857" imgH="5830114" progId="AcroExch.Document.7">
                  <p:embed/>
                </p:oleObj>
              </mc:Choice>
              <mc:Fallback>
                <p:oleObj name="Acrobat Document" r:id="rId4" imgW="7542857" imgH="5830114"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b="7841"/>
                      <a:stretch>
                        <a:fillRect/>
                      </a:stretch>
                    </p:blipFill>
                    <p:spPr bwMode="auto">
                      <a:xfrm>
                        <a:off x="325627" y="771981"/>
                        <a:ext cx="8545323" cy="5857419"/>
                      </a:xfrm>
                      <a:prstGeom prst="rect">
                        <a:avLst/>
                      </a:prstGeom>
                      <a:noFill/>
                      <a:effectLst/>
                    </p:spPr>
                  </p:pic>
                </p:oleObj>
              </mc:Fallback>
            </mc:AlternateContent>
          </a:graphicData>
        </a:graphic>
      </p:graphicFrame>
    </p:spTree>
    <p:extLst>
      <p:ext uri="{BB962C8B-B14F-4D97-AF65-F5344CB8AC3E}">
        <p14:creationId xmlns:p14="http://schemas.microsoft.com/office/powerpoint/2010/main" val="4995496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152400"/>
            <a:ext cx="9144000" cy="1219200"/>
          </a:xfrm>
        </p:spPr>
        <p:txBody>
          <a:bodyPr>
            <a:normAutofit fontScale="90000"/>
          </a:bodyPr>
          <a:lstStyle/>
          <a:p>
            <a:pPr algn="ctr" eaLnBrk="1" hangingPunct="1"/>
            <a:r>
              <a:rPr lang="en-US" sz="3200" b="1" dirty="0">
                <a:latin typeface="Tw Cen MT" charset="0"/>
                <a:ea typeface="ヒラギノ角ゴ Pro W3" charset="0"/>
                <a:cs typeface="ヒラギノ角ゴ Pro W3" charset="0"/>
              </a:rPr>
              <a:t>How has </a:t>
            </a:r>
            <a:r>
              <a:rPr lang="ja-JP" altLang="en-US" sz="3200" b="1" dirty="0">
                <a:latin typeface="Tw Cen MT" charset="0"/>
                <a:ea typeface="ヒラギノ角ゴ Pro W3" charset="0"/>
                <a:cs typeface="ヒラギノ角ゴ Pro W3" charset="0"/>
              </a:rPr>
              <a:t>“</a:t>
            </a:r>
            <a:r>
              <a:rPr lang="en-US" sz="3200" b="1" dirty="0">
                <a:latin typeface="Tw Cen MT" charset="0"/>
                <a:ea typeface="ヒラギノ角ゴ Pro W3" charset="0"/>
                <a:cs typeface="ヒラギノ角ゴ Pro W3" charset="0"/>
              </a:rPr>
              <a:t>What Good Readers Do</a:t>
            </a:r>
            <a:r>
              <a:rPr lang="ja-JP" altLang="en-US" sz="3200" b="1" dirty="0">
                <a:latin typeface="Tw Cen MT" charset="0"/>
                <a:ea typeface="ヒラギノ角ゴ Pro W3" charset="0"/>
                <a:cs typeface="ヒラギノ角ゴ Pro W3" charset="0"/>
              </a:rPr>
              <a:t>”</a:t>
            </a:r>
            <a:r>
              <a:rPr lang="en-US" sz="3200" b="1" dirty="0">
                <a:latin typeface="Tw Cen MT" charset="0"/>
                <a:ea typeface="ヒラギノ角ゴ Pro W3" charset="0"/>
                <a:cs typeface="ヒラギノ角ゴ Pro W3" charset="0"/>
              </a:rPr>
              <a:t/>
            </a:r>
            <a:br>
              <a:rPr lang="en-US" sz="3200" b="1" dirty="0">
                <a:latin typeface="Tw Cen MT" charset="0"/>
                <a:ea typeface="ヒラギノ角ゴ Pro W3" charset="0"/>
                <a:cs typeface="ヒラギノ角ゴ Pro W3" charset="0"/>
              </a:rPr>
            </a:br>
            <a:r>
              <a:rPr lang="en-US" sz="3200" b="1" dirty="0">
                <a:latin typeface="Tw Cen MT" charset="0"/>
                <a:ea typeface="ヒラギノ角ゴ Pro W3" charset="0"/>
                <a:cs typeface="ヒラギノ角ゴ Pro W3" charset="0"/>
              </a:rPr>
              <a:t>been incorporated into </a:t>
            </a:r>
            <a:r>
              <a:rPr lang="en-US" sz="3200" b="1" dirty="0" smtClean="0">
                <a:latin typeface="Tw Cen MT" charset="0"/>
                <a:ea typeface="ヒラギノ角ゴ Pro W3" charset="0"/>
                <a:cs typeface="ヒラギノ角ゴ Pro W3" charset="0"/>
              </a:rPr>
              <a:t>DRA2 or IRI </a:t>
            </a:r>
            <a:r>
              <a:rPr lang="en-US" sz="3200" b="1" dirty="0">
                <a:latin typeface="Tw Cen MT" charset="0"/>
                <a:ea typeface="ヒラギノ角ゴ Pro W3" charset="0"/>
                <a:cs typeface="ヒラギノ角ゴ Pro W3" charset="0"/>
              </a:rPr>
              <a:t>Text Reading</a:t>
            </a:r>
            <a:r>
              <a:rPr lang="en-US" sz="3200" b="1" dirty="0" smtClean="0">
                <a:latin typeface="Tw Cen MT" charset="0"/>
                <a:ea typeface="ヒラギノ角ゴ Pro W3" charset="0"/>
                <a:cs typeface="ヒラギノ角ゴ Pro W3" charset="0"/>
              </a:rPr>
              <a:t>?</a:t>
            </a:r>
            <a:br>
              <a:rPr lang="en-US" sz="3200" b="1" dirty="0" smtClean="0">
                <a:latin typeface="Tw Cen MT" charset="0"/>
                <a:ea typeface="ヒラギノ角ゴ Pro W3" charset="0"/>
                <a:cs typeface="ヒラギノ角ゴ Pro W3" charset="0"/>
              </a:rPr>
            </a:br>
            <a:r>
              <a:rPr lang="en-US" sz="3200" b="1" dirty="0" smtClean="0">
                <a:latin typeface="Tw Cen MT" charset="0"/>
                <a:ea typeface="ヒラギノ角ゴ Pro W3" charset="0"/>
                <a:cs typeface="ヒラギノ角ゴ Pro W3" charset="0"/>
              </a:rPr>
              <a:t>What areas of reading ability are inside this assessment?</a:t>
            </a:r>
            <a:endParaRPr lang="en-US" sz="3200" b="1" dirty="0">
              <a:latin typeface="Tw Cen MT" charset="0"/>
              <a:ea typeface="ヒラギノ角ゴ Pro W3" charset="0"/>
              <a:cs typeface="ヒラギノ角ゴ Pro W3" charset="0"/>
            </a:endParaRPr>
          </a:p>
        </p:txBody>
      </p:sp>
      <p:sp>
        <p:nvSpPr>
          <p:cNvPr id="8195" name="Rectangle 3"/>
          <p:cNvSpPr>
            <a:spLocks noGrp="1" noChangeArrowheads="1"/>
          </p:cNvSpPr>
          <p:nvPr>
            <p:ph sz="quarter" idx="1"/>
          </p:nvPr>
        </p:nvSpPr>
        <p:spPr>
          <a:xfrm>
            <a:off x="228600" y="1752600"/>
            <a:ext cx="8610600" cy="4876800"/>
          </a:xfrm>
        </p:spPr>
        <p:txBody>
          <a:bodyPr>
            <a:normAutofit/>
          </a:bodyPr>
          <a:lstStyle/>
          <a:p>
            <a:pPr marL="469900" indent="-469900" eaLnBrk="1" hangingPunct="1">
              <a:lnSpc>
                <a:spcPct val="80000"/>
              </a:lnSpc>
            </a:pPr>
            <a:r>
              <a:rPr lang="en-US" sz="3300" dirty="0">
                <a:latin typeface="Tw Cen MT" charset="0"/>
                <a:ea typeface="ヒラギノ角ゴ Pro W3" charset="0"/>
                <a:cs typeface="ヒラギノ角ゴ Pro W3" charset="0"/>
              </a:rPr>
              <a:t>Assesses:</a:t>
            </a:r>
          </a:p>
          <a:p>
            <a:pPr marL="908050" lvl="1" indent="-436563" eaLnBrk="1" hangingPunct="1">
              <a:lnSpc>
                <a:spcPct val="80000"/>
              </a:lnSpc>
            </a:pPr>
            <a:r>
              <a:rPr lang="en-US" dirty="0">
                <a:latin typeface="Tw Cen MT" charset="0"/>
                <a:ea typeface="ヒラギノ角ゴ Pro W3" charset="0"/>
              </a:rPr>
              <a:t>Reading Engagement</a:t>
            </a:r>
          </a:p>
          <a:p>
            <a:pPr marL="908050" lvl="1" indent="-436563" eaLnBrk="1" hangingPunct="1">
              <a:lnSpc>
                <a:spcPct val="80000"/>
              </a:lnSpc>
            </a:pPr>
            <a:r>
              <a:rPr lang="en-US" dirty="0">
                <a:latin typeface="Tw Cen MT" charset="0"/>
                <a:ea typeface="ヒラギノ角ゴ Pro W3" charset="0"/>
              </a:rPr>
              <a:t>Oral Reading Accuracy and Fluency </a:t>
            </a:r>
          </a:p>
          <a:p>
            <a:pPr marL="908050" lvl="1" indent="-436563" eaLnBrk="1" hangingPunct="1">
              <a:lnSpc>
                <a:spcPct val="80000"/>
              </a:lnSpc>
            </a:pPr>
            <a:r>
              <a:rPr lang="en-US" dirty="0">
                <a:latin typeface="Tw Cen MT" charset="0"/>
                <a:ea typeface="ヒラギノ角ゴ Pro W3" charset="0"/>
              </a:rPr>
              <a:t>Comprehension (Predictions, Retellings and Summaries, Connections, Inferences, Reflections)</a:t>
            </a:r>
            <a:endParaRPr lang="en-US" sz="3000" dirty="0">
              <a:latin typeface="Tw Cen MT" charset="0"/>
              <a:ea typeface="ヒラギノ角ゴ Pro W3" charset="0"/>
            </a:endParaRPr>
          </a:p>
          <a:p>
            <a:pPr marL="469900" indent="-469900" eaLnBrk="1" hangingPunct="1">
              <a:lnSpc>
                <a:spcPct val="80000"/>
              </a:lnSpc>
            </a:pPr>
            <a:r>
              <a:rPr lang="en-US" sz="3300" dirty="0">
                <a:latin typeface="Tw Cen MT" charset="0"/>
                <a:ea typeface="ヒラギノ角ゴ Pro W3" charset="0"/>
                <a:cs typeface="ヒラギノ角ゴ Pro W3" charset="0"/>
              </a:rPr>
              <a:t>Determines student</a:t>
            </a:r>
            <a:r>
              <a:rPr lang="ja-JP" altLang="en-US" sz="3300" dirty="0">
                <a:latin typeface="Tw Cen MT" charset="0"/>
                <a:ea typeface="ヒラギノ角ゴ Pro W3" charset="0"/>
                <a:cs typeface="ヒラギノ角ゴ Pro W3" charset="0"/>
              </a:rPr>
              <a:t>’</a:t>
            </a:r>
            <a:r>
              <a:rPr lang="en-US" sz="3300" dirty="0">
                <a:latin typeface="Tw Cen MT" charset="0"/>
                <a:ea typeface="ヒラギノ角ゴ Pro W3" charset="0"/>
                <a:cs typeface="ヒラギノ角ゴ Pro W3" charset="0"/>
              </a:rPr>
              <a:t>s Independent level and provides focus areas for instruction.</a:t>
            </a:r>
          </a:p>
          <a:p>
            <a:pPr marL="469900" indent="-469900" eaLnBrk="1" hangingPunct="1">
              <a:lnSpc>
                <a:spcPct val="80000"/>
              </a:lnSpc>
            </a:pPr>
            <a:r>
              <a:rPr lang="en-US" sz="3300" dirty="0">
                <a:latin typeface="Tw Cen MT" charset="0"/>
                <a:ea typeface="ヒラギノ角ゴ Pro W3" charset="0"/>
                <a:cs typeface="ヒラギノ角ゴ Pro W3" charset="0"/>
              </a:rPr>
              <a:t>Look in the handout at the Good Readers Chart.  Put a checkmark next to every strategy on which you have provided mini-lessons.  </a:t>
            </a:r>
          </a:p>
          <a:p>
            <a:pPr marL="908050" lvl="1" indent="-436563" eaLnBrk="1" hangingPunct="1">
              <a:lnSpc>
                <a:spcPct val="80000"/>
              </a:lnSpc>
              <a:buFontTx/>
              <a:buNone/>
            </a:pPr>
            <a:endParaRPr lang="en-US" sz="1900" dirty="0">
              <a:latin typeface="Tw Cen MT" charset="0"/>
              <a:ea typeface="ヒラギノ角ゴ Pro W3" charset="0"/>
            </a:endParaRPr>
          </a:p>
          <a:p>
            <a:pPr marL="908050" lvl="1" indent="-436563" eaLnBrk="1" hangingPunct="1">
              <a:lnSpc>
                <a:spcPct val="80000"/>
              </a:lnSpc>
              <a:buFontTx/>
              <a:buNone/>
            </a:pPr>
            <a:endParaRPr lang="en-US" sz="1900" dirty="0">
              <a:latin typeface="Tw Cen MT" charset="0"/>
              <a:ea typeface="ヒラギノ角ゴ Pro W3" charset="0"/>
            </a:endParaRPr>
          </a:p>
          <a:p>
            <a:pPr marL="908050" lvl="1" indent="-436563" eaLnBrk="1" hangingPunct="1">
              <a:lnSpc>
                <a:spcPct val="80000"/>
              </a:lnSpc>
              <a:buFontTx/>
              <a:buNone/>
            </a:pPr>
            <a:endParaRPr lang="en-US" sz="1900" dirty="0">
              <a:latin typeface="Arial Unicode MS" charset="0"/>
              <a:ea typeface="ヒラギノ角ゴ Pro W3" charset="0"/>
            </a:endParaRPr>
          </a:p>
          <a:p>
            <a:pPr marL="469900" indent="-469900" eaLnBrk="1" hangingPunct="1">
              <a:lnSpc>
                <a:spcPct val="80000"/>
              </a:lnSpc>
              <a:buFontTx/>
              <a:buNone/>
            </a:pPr>
            <a:endParaRPr lang="en-US" sz="1700" dirty="0">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20879909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1000" fill="hold"/>
                                        <p:tgtEl>
                                          <p:spTgt spid="819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819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8195">
                                            <p:txEl>
                                              <p:pRg st="0" end="0"/>
                                            </p:txEl>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 calcmode="lin" valueType="num">
                                      <p:cBhvr>
                                        <p:cTn id="12" dur="1000" fill="hold"/>
                                        <p:tgtEl>
                                          <p:spTgt spid="8195">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8195">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8195">
                                            <p:txEl>
                                              <p:pRg st="1" end="1"/>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 calcmode="lin" valueType="num">
                                      <p:cBhvr>
                                        <p:cTn id="17" dur="1000" fill="hold"/>
                                        <p:tgtEl>
                                          <p:spTgt spid="8195">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8195">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8195">
                                            <p:txEl>
                                              <p:pRg st="2" end="2"/>
                                            </p:txEl>
                                          </p:spTgt>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8195">
                                            <p:txEl>
                                              <p:pRg st="3" end="3"/>
                                            </p:txEl>
                                          </p:spTgt>
                                        </p:tgtEl>
                                        <p:attrNameLst>
                                          <p:attrName>style.visibility</p:attrName>
                                        </p:attrNameLst>
                                      </p:cBhvr>
                                      <p:to>
                                        <p:strVal val="visible"/>
                                      </p:to>
                                    </p:set>
                                    <p:anim calcmode="lin" valueType="num">
                                      <p:cBhvr>
                                        <p:cTn id="22" dur="1000" fill="hold"/>
                                        <p:tgtEl>
                                          <p:spTgt spid="8195">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8195">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8195">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8195">
                                            <p:txEl>
                                              <p:pRg st="4" end="4"/>
                                            </p:txEl>
                                          </p:spTgt>
                                        </p:tgtEl>
                                        <p:attrNameLst>
                                          <p:attrName>style.visibility</p:attrName>
                                        </p:attrNameLst>
                                      </p:cBhvr>
                                      <p:to>
                                        <p:strVal val="visible"/>
                                      </p:to>
                                    </p:set>
                                    <p:anim calcmode="lin" valueType="num">
                                      <p:cBhvr>
                                        <p:cTn id="29" dur="1000" fill="hold"/>
                                        <p:tgtEl>
                                          <p:spTgt spid="8195">
                                            <p:txEl>
                                              <p:pRg st="4" end="4"/>
                                            </p:txEl>
                                          </p:spTgt>
                                        </p:tgtEl>
                                        <p:attrNameLst>
                                          <p:attrName>ppt_w</p:attrName>
                                        </p:attrNameLst>
                                      </p:cBhvr>
                                      <p:tavLst>
                                        <p:tav tm="0">
                                          <p:val>
                                            <p:strVal val="#ppt_w*0.70"/>
                                          </p:val>
                                        </p:tav>
                                        <p:tav tm="100000">
                                          <p:val>
                                            <p:strVal val="#ppt_w"/>
                                          </p:val>
                                        </p:tav>
                                      </p:tavLst>
                                    </p:anim>
                                    <p:anim calcmode="lin" valueType="num">
                                      <p:cBhvr>
                                        <p:cTn id="30" dur="1000" fill="hold"/>
                                        <p:tgtEl>
                                          <p:spTgt spid="8195">
                                            <p:txEl>
                                              <p:pRg st="4" end="4"/>
                                            </p:txEl>
                                          </p:spTgt>
                                        </p:tgtEl>
                                        <p:attrNameLst>
                                          <p:attrName>ppt_h</p:attrName>
                                        </p:attrNameLst>
                                      </p:cBhvr>
                                      <p:tavLst>
                                        <p:tav tm="0">
                                          <p:val>
                                            <p:strVal val="#ppt_h"/>
                                          </p:val>
                                        </p:tav>
                                        <p:tav tm="100000">
                                          <p:val>
                                            <p:strVal val="#ppt_h"/>
                                          </p:val>
                                        </p:tav>
                                      </p:tavLst>
                                    </p:anim>
                                    <p:animEffect transition="in" filter="fade">
                                      <p:cBhvr>
                                        <p:cTn id="31" dur="1000"/>
                                        <p:tgtEl>
                                          <p:spTgt spid="8195">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8195">
                                            <p:txEl>
                                              <p:pRg st="5" end="5"/>
                                            </p:txEl>
                                          </p:spTgt>
                                        </p:tgtEl>
                                        <p:attrNameLst>
                                          <p:attrName>style.visibility</p:attrName>
                                        </p:attrNameLst>
                                      </p:cBhvr>
                                      <p:to>
                                        <p:strVal val="visible"/>
                                      </p:to>
                                    </p:set>
                                    <p:anim calcmode="lin" valueType="num">
                                      <p:cBhvr>
                                        <p:cTn id="36" dur="1000" fill="hold"/>
                                        <p:tgtEl>
                                          <p:spTgt spid="8195">
                                            <p:txEl>
                                              <p:pRg st="5" end="5"/>
                                            </p:txEl>
                                          </p:spTgt>
                                        </p:tgtEl>
                                        <p:attrNameLst>
                                          <p:attrName>ppt_w</p:attrName>
                                        </p:attrNameLst>
                                      </p:cBhvr>
                                      <p:tavLst>
                                        <p:tav tm="0">
                                          <p:val>
                                            <p:strVal val="#ppt_w*0.70"/>
                                          </p:val>
                                        </p:tav>
                                        <p:tav tm="100000">
                                          <p:val>
                                            <p:strVal val="#ppt_w"/>
                                          </p:val>
                                        </p:tav>
                                      </p:tavLst>
                                    </p:anim>
                                    <p:anim calcmode="lin" valueType="num">
                                      <p:cBhvr>
                                        <p:cTn id="37" dur="1000" fill="hold"/>
                                        <p:tgtEl>
                                          <p:spTgt spid="8195">
                                            <p:txEl>
                                              <p:pRg st="5" end="5"/>
                                            </p:txEl>
                                          </p:spTgt>
                                        </p:tgtEl>
                                        <p:attrNameLst>
                                          <p:attrName>ppt_h</p:attrName>
                                        </p:attrNameLst>
                                      </p:cBhvr>
                                      <p:tavLst>
                                        <p:tav tm="0">
                                          <p:val>
                                            <p:strVal val="#ppt_h"/>
                                          </p:val>
                                        </p:tav>
                                        <p:tav tm="100000">
                                          <p:val>
                                            <p:strVal val="#ppt_h"/>
                                          </p:val>
                                        </p:tav>
                                      </p:tavLst>
                                    </p:anim>
                                    <p:animEffect transition="in" filter="fade">
                                      <p:cBhvr>
                                        <p:cTn id="38" dur="1000"/>
                                        <p:tgtEl>
                                          <p:spTgt spid="81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450" name="Rectangle 2"/>
          <p:cNvSpPr>
            <a:spLocks noGrp="1" noChangeArrowheads="1"/>
          </p:cNvSpPr>
          <p:nvPr>
            <p:ph type="title"/>
          </p:nvPr>
        </p:nvSpPr>
        <p:spPr/>
        <p:txBody>
          <a:bodyPr>
            <a:normAutofit fontScale="90000"/>
          </a:bodyPr>
          <a:lstStyle/>
          <a:p>
            <a:r>
              <a:rPr lang="en-US" sz="4000"/>
              <a:t>The </a:t>
            </a:r>
            <a:r>
              <a:rPr lang="en-US" sz="4000">
                <a:solidFill>
                  <a:srgbClr val="FFCC00"/>
                </a:solidFill>
              </a:rPr>
              <a:t>Golden</a:t>
            </a:r>
            <a:r>
              <a:rPr lang="en-US" sz="4000"/>
              <a:t> Rule of Assessment</a:t>
            </a:r>
            <a:br>
              <a:rPr lang="en-US" sz="4000"/>
            </a:br>
            <a:endParaRPr lang="en-US" sz="4000"/>
          </a:p>
        </p:txBody>
      </p:sp>
      <p:sp>
        <p:nvSpPr>
          <p:cNvPr id="1000451" name="Rectangle 3"/>
          <p:cNvSpPr>
            <a:spLocks noGrp="1" noChangeArrowheads="1"/>
          </p:cNvSpPr>
          <p:nvPr>
            <p:ph type="body" idx="1"/>
          </p:nvPr>
        </p:nvSpPr>
        <p:spPr>
          <a:xfrm>
            <a:off x="457200" y="1600200"/>
            <a:ext cx="8378274" cy="4608513"/>
          </a:xfrm>
        </p:spPr>
        <p:txBody>
          <a:bodyPr/>
          <a:lstStyle/>
          <a:p>
            <a:r>
              <a:rPr lang="en-US" dirty="0"/>
              <a:t>The best designed assessment with the most reliable and valid measures administered by the best trained examiner won</a:t>
            </a:r>
            <a:r>
              <a:rPr lang="ja-JP" altLang="en-US" dirty="0">
                <a:latin typeface="Arial"/>
              </a:rPr>
              <a:t>’</a:t>
            </a:r>
            <a:r>
              <a:rPr lang="en-US" dirty="0"/>
              <a:t>t change a child</a:t>
            </a:r>
            <a:r>
              <a:rPr lang="ja-JP" altLang="en-US" dirty="0">
                <a:latin typeface="Arial"/>
              </a:rPr>
              <a:t>’</a:t>
            </a:r>
            <a:r>
              <a:rPr lang="en-US" dirty="0"/>
              <a:t>s reading trajectory . . . </a:t>
            </a:r>
            <a:r>
              <a:rPr lang="en-US" dirty="0">
                <a:solidFill>
                  <a:schemeClr val="accent2"/>
                </a:solidFill>
              </a:rPr>
              <a:t>unless someone in the child</a:t>
            </a:r>
            <a:r>
              <a:rPr lang="ja-JP" altLang="en-US" dirty="0">
                <a:solidFill>
                  <a:schemeClr val="accent2"/>
                </a:solidFill>
                <a:latin typeface="Arial"/>
              </a:rPr>
              <a:t>’</a:t>
            </a:r>
            <a:r>
              <a:rPr lang="en-US" dirty="0">
                <a:solidFill>
                  <a:schemeClr val="accent2"/>
                </a:solidFill>
              </a:rPr>
              <a:t>s life does something different.</a:t>
            </a:r>
          </a:p>
          <a:p>
            <a:pPr lvl="1">
              <a:buFont typeface="Wingdings" charset="0"/>
              <a:buNone/>
            </a:pPr>
            <a:endParaRPr lang="en-US" i="1" dirty="0" smtClean="0">
              <a:solidFill>
                <a:schemeClr val="folHlink"/>
              </a:solidFill>
            </a:endParaRPr>
          </a:p>
          <a:p>
            <a:pPr lvl="1">
              <a:buFont typeface="Wingdings" charset="0"/>
              <a:buNone/>
            </a:pPr>
            <a:r>
              <a:rPr lang="en-US" i="1" dirty="0" smtClean="0">
                <a:solidFill>
                  <a:schemeClr val="folHlink"/>
                </a:solidFill>
              </a:rPr>
              <a:t>Effective </a:t>
            </a:r>
            <a:r>
              <a:rPr lang="en-US" i="1" dirty="0">
                <a:solidFill>
                  <a:schemeClr val="folHlink"/>
                </a:solidFill>
              </a:rPr>
              <a:t>School Interventions: Strategies for Enhancing Academic Achievement and Social Competence</a:t>
            </a:r>
          </a:p>
        </p:txBody>
      </p:sp>
    </p:spTree>
    <p:extLst>
      <p:ext uri="{BB962C8B-B14F-4D97-AF65-F5344CB8AC3E}">
        <p14:creationId xmlns:p14="http://schemas.microsoft.com/office/powerpoint/2010/main" val="194441869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90700" y="25400"/>
            <a:ext cx="5549900" cy="6807200"/>
          </a:xfrm>
          <a:prstGeom prst="rect">
            <a:avLst/>
          </a:prstGeom>
        </p:spPr>
      </p:pic>
    </p:spTree>
    <p:extLst>
      <p:ext uri="{BB962C8B-B14F-4D97-AF65-F5344CB8AC3E}">
        <p14:creationId xmlns:p14="http://schemas.microsoft.com/office/powerpoint/2010/main" val="4687825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image0012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
            <a:ext cx="86868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599491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eaLnBrk="1" hangingPunct="1">
              <a:defRPr/>
            </a:pPr>
            <a:r>
              <a:rPr lang="en-US" sz="5400" b="1" dirty="0" smtClean="0">
                <a:cs typeface="+mj-cs"/>
              </a:rPr>
              <a:t>Struggling Readers…</a:t>
            </a:r>
          </a:p>
        </p:txBody>
      </p:sp>
      <p:sp>
        <p:nvSpPr>
          <p:cNvPr id="23555" name="Rectangle 3"/>
          <p:cNvSpPr>
            <a:spLocks noGrp="1" noChangeArrowheads="1"/>
          </p:cNvSpPr>
          <p:nvPr>
            <p:ph type="body" idx="1"/>
          </p:nvPr>
        </p:nvSpPr>
        <p:spPr>
          <a:xfrm>
            <a:off x="335761" y="1981200"/>
            <a:ext cx="8467004" cy="4691207"/>
          </a:xfrm>
        </p:spPr>
        <p:txBody>
          <a:bodyPr>
            <a:noAutofit/>
          </a:bodyPr>
          <a:lstStyle/>
          <a:p>
            <a:pPr algn="ctr" eaLnBrk="1" hangingPunct="1">
              <a:buFont typeface="Wingdings" charset="0"/>
              <a:buNone/>
              <a:defRPr/>
            </a:pPr>
            <a:r>
              <a:rPr lang="en-US" sz="4800" dirty="0" smtClean="0">
                <a:cs typeface="+mn-cs"/>
              </a:rPr>
              <a:t>Catch up  </a:t>
            </a:r>
          </a:p>
          <a:p>
            <a:pPr algn="ctr" eaLnBrk="1" hangingPunct="1">
              <a:buFont typeface="Wingdings" charset="0"/>
              <a:buNone/>
              <a:defRPr/>
            </a:pPr>
            <a:r>
              <a:rPr lang="en-US" sz="6000" b="1" dirty="0" smtClean="0">
                <a:cs typeface="+mn-cs"/>
              </a:rPr>
              <a:t>ONLY</a:t>
            </a:r>
          </a:p>
          <a:p>
            <a:pPr algn="ctr" eaLnBrk="1" hangingPunct="1">
              <a:buFont typeface="Wingdings" charset="0"/>
              <a:buNone/>
              <a:defRPr/>
            </a:pPr>
            <a:r>
              <a:rPr lang="en-US" sz="4800" dirty="0" smtClean="0">
                <a:cs typeface="+mn-cs"/>
              </a:rPr>
              <a:t> when they make </a:t>
            </a:r>
          </a:p>
          <a:p>
            <a:pPr algn="ctr" eaLnBrk="1" hangingPunct="1">
              <a:buFont typeface="Wingdings" charset="0"/>
              <a:buNone/>
              <a:defRPr/>
            </a:pPr>
            <a:r>
              <a:rPr lang="en-US" sz="4800" dirty="0" smtClean="0">
                <a:cs typeface="+mn-cs"/>
              </a:rPr>
              <a:t>more than a year</a:t>
            </a:r>
            <a:r>
              <a:rPr lang="ja-JP" altLang="en-US" sz="4800" dirty="0" smtClean="0">
                <a:latin typeface="Arial"/>
                <a:cs typeface="+mn-cs"/>
              </a:rPr>
              <a:t>’</a:t>
            </a:r>
            <a:r>
              <a:rPr lang="en-US" sz="4800" dirty="0" smtClean="0">
                <a:cs typeface="+mn-cs"/>
              </a:rPr>
              <a:t>s progress </a:t>
            </a:r>
          </a:p>
          <a:p>
            <a:pPr algn="ctr" eaLnBrk="1" hangingPunct="1">
              <a:buFont typeface="Wingdings" charset="0"/>
              <a:buNone/>
              <a:defRPr/>
            </a:pPr>
            <a:r>
              <a:rPr lang="en-US" sz="4800" dirty="0" smtClean="0">
                <a:cs typeface="+mn-cs"/>
              </a:rPr>
              <a:t>in a year</a:t>
            </a:r>
            <a:r>
              <a:rPr lang="ja-JP" altLang="en-US" sz="4800" dirty="0" smtClean="0">
                <a:latin typeface="Arial"/>
                <a:cs typeface="+mn-cs"/>
              </a:rPr>
              <a:t>’</a:t>
            </a:r>
            <a:r>
              <a:rPr lang="en-US" sz="4800" dirty="0" smtClean="0">
                <a:cs typeface="+mn-cs"/>
              </a:rPr>
              <a:t>s time.</a:t>
            </a:r>
          </a:p>
        </p:txBody>
      </p:sp>
      <p:pic>
        <p:nvPicPr>
          <p:cNvPr id="2" name="Picture 1"/>
          <p:cNvPicPr>
            <a:picLocks noChangeAspect="1"/>
          </p:cNvPicPr>
          <p:nvPr/>
        </p:nvPicPr>
        <p:blipFill>
          <a:blip r:embed="rId3"/>
          <a:stretch>
            <a:fillRect/>
          </a:stretch>
        </p:blipFill>
        <p:spPr>
          <a:xfrm>
            <a:off x="7154230" y="1797003"/>
            <a:ext cx="1532570" cy="2148463"/>
          </a:xfrm>
          <a:prstGeom prst="rect">
            <a:avLst/>
          </a:prstGeom>
        </p:spPr>
      </p:pic>
    </p:spTree>
    <p:extLst>
      <p:ext uri="{BB962C8B-B14F-4D97-AF65-F5344CB8AC3E}">
        <p14:creationId xmlns:p14="http://schemas.microsoft.com/office/powerpoint/2010/main" val="405299362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defRPr/>
            </a:pPr>
            <a:r>
              <a:rPr lang="en-US" b="1" smtClean="0">
                <a:cs typeface="+mj-cs"/>
              </a:rPr>
              <a:t>A New Way of Analyzing Data</a:t>
            </a:r>
          </a:p>
        </p:txBody>
      </p:sp>
      <p:sp>
        <p:nvSpPr>
          <p:cNvPr id="121859" name="Rectangle 3"/>
          <p:cNvSpPr>
            <a:spLocks noGrp="1" noChangeArrowheads="1"/>
          </p:cNvSpPr>
          <p:nvPr>
            <p:ph type="body" idx="1"/>
          </p:nvPr>
        </p:nvSpPr>
        <p:spPr/>
        <p:txBody>
          <a:bodyPr>
            <a:normAutofit/>
          </a:bodyPr>
          <a:lstStyle/>
          <a:p>
            <a:pPr marL="609600" indent="-609600" eaLnBrk="1" hangingPunct="1">
              <a:lnSpc>
                <a:spcPct val="80000"/>
              </a:lnSpc>
              <a:defRPr/>
            </a:pPr>
            <a:r>
              <a:rPr lang="en-US" sz="5400" dirty="0" smtClean="0">
                <a:cs typeface="+mn-cs"/>
              </a:rPr>
              <a:t>What is the data REALLY telling us?</a:t>
            </a:r>
          </a:p>
          <a:p>
            <a:pPr marL="2209800" lvl="4" indent="-381000" eaLnBrk="1" hangingPunct="1">
              <a:lnSpc>
                <a:spcPct val="80000"/>
              </a:lnSpc>
              <a:defRPr/>
            </a:pPr>
            <a:endParaRPr lang="en-US" sz="1800" dirty="0" smtClean="0"/>
          </a:p>
          <a:p>
            <a:pPr marL="990600" lvl="1" indent="-533400" eaLnBrk="1" hangingPunct="1">
              <a:lnSpc>
                <a:spcPct val="80000"/>
              </a:lnSpc>
              <a:defRPr/>
            </a:pPr>
            <a:r>
              <a:rPr lang="en-US" sz="4800" dirty="0" smtClean="0"/>
              <a:t>Form Hypotheses</a:t>
            </a:r>
          </a:p>
          <a:p>
            <a:pPr marL="990600" lvl="1" indent="-533400" eaLnBrk="1" hangingPunct="1">
              <a:lnSpc>
                <a:spcPct val="80000"/>
              </a:lnSpc>
              <a:defRPr/>
            </a:pPr>
            <a:r>
              <a:rPr lang="en-US" sz="4800" dirty="0" smtClean="0"/>
              <a:t>Classroom Connections</a:t>
            </a:r>
          </a:p>
        </p:txBody>
      </p:sp>
    </p:spTree>
    <p:extLst>
      <p:ext uri="{BB962C8B-B14F-4D97-AF65-F5344CB8AC3E}">
        <p14:creationId xmlns:p14="http://schemas.microsoft.com/office/powerpoint/2010/main" val="1669703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1858"/>
                                        </p:tgtEl>
                                        <p:attrNameLst>
                                          <p:attrName>style.visibility</p:attrName>
                                        </p:attrNameLst>
                                      </p:cBhvr>
                                      <p:to>
                                        <p:strVal val="visible"/>
                                      </p:to>
                                    </p:set>
                                    <p:animEffect transition="in" filter="fade">
                                      <p:cBhvr>
                                        <p:cTn id="7" dur="2000"/>
                                        <p:tgtEl>
                                          <p:spTgt spid="1218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1859">
                                            <p:txEl>
                                              <p:pRg st="0" end="0"/>
                                            </p:txEl>
                                          </p:spTgt>
                                        </p:tgtEl>
                                        <p:attrNameLst>
                                          <p:attrName>style.visibility</p:attrName>
                                        </p:attrNameLst>
                                      </p:cBhvr>
                                      <p:to>
                                        <p:strVal val="visible"/>
                                      </p:to>
                                    </p:set>
                                    <p:animEffect transition="in" filter="fade">
                                      <p:cBhvr>
                                        <p:cTn id="12" dur="2000"/>
                                        <p:tgtEl>
                                          <p:spTgt spid="12185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1859">
                                            <p:txEl>
                                              <p:pRg st="2" end="2"/>
                                            </p:txEl>
                                          </p:spTgt>
                                        </p:tgtEl>
                                        <p:attrNameLst>
                                          <p:attrName>style.visibility</p:attrName>
                                        </p:attrNameLst>
                                      </p:cBhvr>
                                      <p:to>
                                        <p:strVal val="visible"/>
                                      </p:to>
                                    </p:set>
                                    <p:animEffect transition="in" filter="fade">
                                      <p:cBhvr>
                                        <p:cTn id="15" dur="2000"/>
                                        <p:tgtEl>
                                          <p:spTgt spid="12185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1859">
                                            <p:txEl>
                                              <p:pRg st="3" end="3"/>
                                            </p:txEl>
                                          </p:spTgt>
                                        </p:tgtEl>
                                        <p:attrNameLst>
                                          <p:attrName>style.visibility</p:attrName>
                                        </p:attrNameLst>
                                      </p:cBhvr>
                                      <p:to>
                                        <p:strVal val="visible"/>
                                      </p:to>
                                    </p:set>
                                    <p:animEffect transition="in" filter="fade">
                                      <p:cBhvr>
                                        <p:cTn id="18" dur="2000"/>
                                        <p:tgtEl>
                                          <p:spTgt spid="1218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p:bldP spid="12185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smtClean="0">
                <a:cs typeface="+mj-cs"/>
              </a:rPr>
              <a:t>We Need to ANALYZE Data!</a:t>
            </a:r>
          </a:p>
        </p:txBody>
      </p:sp>
      <p:sp>
        <p:nvSpPr>
          <p:cNvPr id="61443" name="Rectangle 3"/>
          <p:cNvSpPr>
            <a:spLocks noGrp="1" noChangeArrowheads="1"/>
          </p:cNvSpPr>
          <p:nvPr>
            <p:ph type="body" idx="1"/>
          </p:nvPr>
        </p:nvSpPr>
        <p:spPr/>
        <p:txBody>
          <a:bodyPr/>
          <a:lstStyle/>
          <a:p>
            <a:pPr eaLnBrk="1" hangingPunct="1">
              <a:buFont typeface="Wingdings" charset="0"/>
              <a:buNone/>
              <a:defRPr/>
            </a:pPr>
            <a:r>
              <a:rPr lang="en-US" sz="5500" smtClean="0">
                <a:cs typeface="+mn-cs"/>
              </a:rPr>
              <a:t>			DRIP,</a:t>
            </a:r>
          </a:p>
          <a:p>
            <a:pPr eaLnBrk="1" hangingPunct="1">
              <a:buFont typeface="Wingdings" charset="0"/>
              <a:buNone/>
              <a:defRPr/>
            </a:pPr>
            <a:r>
              <a:rPr lang="en-US" sz="5500" smtClean="0">
                <a:cs typeface="+mn-cs"/>
              </a:rPr>
              <a:t>			DRIP,</a:t>
            </a:r>
          </a:p>
          <a:p>
            <a:pPr eaLnBrk="1" hangingPunct="1">
              <a:buFont typeface="Wingdings" charset="0"/>
              <a:buNone/>
              <a:defRPr/>
            </a:pPr>
            <a:r>
              <a:rPr lang="en-US" sz="5500" smtClean="0">
                <a:cs typeface="+mn-cs"/>
              </a:rPr>
              <a:t>			DRIP!</a:t>
            </a:r>
          </a:p>
        </p:txBody>
      </p:sp>
      <p:pic>
        <p:nvPicPr>
          <p:cNvPr id="46083" name="Picture 4" descr="190805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981200"/>
            <a:ext cx="32924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43652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fade">
                                      <p:cBhvr>
                                        <p:cTn id="7" dur="2000"/>
                                        <p:tgtEl>
                                          <p:spTgt spid="614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43">
                                            <p:txEl>
                                              <p:pRg st="0" end="0"/>
                                            </p:txEl>
                                          </p:spTgt>
                                        </p:tgtEl>
                                        <p:attrNameLst>
                                          <p:attrName>style.visibility</p:attrName>
                                        </p:attrNameLst>
                                      </p:cBhvr>
                                      <p:to>
                                        <p:strVal val="visible"/>
                                      </p:to>
                                    </p:set>
                                    <p:animEffect transition="in" filter="fade">
                                      <p:cBhvr>
                                        <p:cTn id="12" dur="2000"/>
                                        <p:tgtEl>
                                          <p:spTgt spid="6144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43">
                                            <p:txEl>
                                              <p:pRg st="1" end="1"/>
                                            </p:txEl>
                                          </p:spTgt>
                                        </p:tgtEl>
                                        <p:attrNameLst>
                                          <p:attrName>style.visibility</p:attrName>
                                        </p:attrNameLst>
                                      </p:cBhvr>
                                      <p:to>
                                        <p:strVal val="visible"/>
                                      </p:to>
                                    </p:set>
                                    <p:animEffect transition="in" filter="fade">
                                      <p:cBhvr>
                                        <p:cTn id="17" dur="2000"/>
                                        <p:tgtEl>
                                          <p:spTgt spid="6144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443">
                                            <p:txEl>
                                              <p:pRg st="2" end="2"/>
                                            </p:txEl>
                                          </p:spTgt>
                                        </p:tgtEl>
                                        <p:attrNameLst>
                                          <p:attrName>style.visibility</p:attrName>
                                        </p:attrNameLst>
                                      </p:cBhvr>
                                      <p:to>
                                        <p:strVal val="visible"/>
                                      </p:to>
                                    </p:set>
                                    <p:animEffect transition="in" filter="fade">
                                      <p:cBhvr>
                                        <p:cTn id="22" dur="2000"/>
                                        <p:tgtEl>
                                          <p:spTgt spid="614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6370" name="Rectangle 1026"/>
          <p:cNvSpPr>
            <a:spLocks noGrp="1" noChangeArrowheads="1"/>
          </p:cNvSpPr>
          <p:nvPr>
            <p:ph type="title"/>
          </p:nvPr>
        </p:nvSpPr>
        <p:spPr/>
        <p:txBody>
          <a:bodyPr/>
          <a:lstStyle/>
          <a:p>
            <a:pPr eaLnBrk="1" hangingPunct="1">
              <a:defRPr/>
            </a:pPr>
            <a:r>
              <a:rPr lang="en-US" b="1" dirty="0" smtClean="0">
                <a:cs typeface="+mj-cs"/>
              </a:rPr>
              <a:t>A New Way of Analyzing Data</a:t>
            </a:r>
          </a:p>
        </p:txBody>
      </p:sp>
      <p:sp>
        <p:nvSpPr>
          <p:cNvPr id="186371" name="Rectangle 1027"/>
          <p:cNvSpPr>
            <a:spLocks noGrp="1" noChangeArrowheads="1"/>
          </p:cNvSpPr>
          <p:nvPr>
            <p:ph type="body" idx="1"/>
          </p:nvPr>
        </p:nvSpPr>
        <p:spPr>
          <a:xfrm>
            <a:off x="430464" y="1506624"/>
            <a:ext cx="8229600" cy="5003800"/>
          </a:xfrm>
        </p:spPr>
        <p:txBody>
          <a:bodyPr>
            <a:normAutofit/>
          </a:bodyPr>
          <a:lstStyle/>
          <a:p>
            <a:pPr marL="609600" indent="-609600" eaLnBrk="1" hangingPunct="1">
              <a:lnSpc>
                <a:spcPct val="80000"/>
              </a:lnSpc>
              <a:defRPr/>
            </a:pPr>
            <a:r>
              <a:rPr lang="en-US" b="1" dirty="0" smtClean="0">
                <a:solidFill>
                  <a:srgbClr val="FF0000"/>
                </a:solidFill>
              </a:rPr>
              <a:t>Core Program Self-Analysis for SRBI</a:t>
            </a:r>
          </a:p>
          <a:p>
            <a:pPr marL="990600" lvl="1" indent="-533400" eaLnBrk="1" hangingPunct="1">
              <a:lnSpc>
                <a:spcPct val="80000"/>
              </a:lnSpc>
              <a:buFont typeface="Wingdings" charset="0"/>
              <a:buAutoNum type="arabicPeriod"/>
              <a:defRPr/>
            </a:pPr>
            <a:r>
              <a:rPr lang="en-US" sz="3600" dirty="0" smtClean="0"/>
              <a:t>Effectively teach ALL children</a:t>
            </a:r>
          </a:p>
          <a:p>
            <a:pPr marL="990600" lvl="1" indent="-533400" eaLnBrk="1" hangingPunct="1">
              <a:lnSpc>
                <a:spcPct val="80000"/>
              </a:lnSpc>
              <a:buFont typeface="Wingdings" charset="0"/>
              <a:buAutoNum type="arabicPeriod"/>
              <a:defRPr/>
            </a:pPr>
            <a:r>
              <a:rPr lang="en-US" sz="3600" dirty="0" smtClean="0"/>
              <a:t>Monitor student progress to inform instruction</a:t>
            </a:r>
          </a:p>
          <a:p>
            <a:pPr marL="990600" lvl="1" indent="-533400" eaLnBrk="1" hangingPunct="1">
              <a:lnSpc>
                <a:spcPct val="80000"/>
              </a:lnSpc>
              <a:buFont typeface="Wingdings" charset="0"/>
              <a:buAutoNum type="arabicPeriod"/>
              <a:defRPr/>
            </a:pPr>
            <a:r>
              <a:rPr lang="en-US" sz="3600" dirty="0" smtClean="0"/>
              <a:t>Intervene early</a:t>
            </a:r>
          </a:p>
          <a:p>
            <a:pPr marL="990600" lvl="1" indent="-533400" eaLnBrk="1" hangingPunct="1">
              <a:lnSpc>
                <a:spcPct val="80000"/>
              </a:lnSpc>
              <a:buFont typeface="Wingdings" charset="0"/>
              <a:buAutoNum type="arabicPeriod"/>
              <a:defRPr/>
            </a:pPr>
            <a:r>
              <a:rPr lang="en-US" sz="3600" dirty="0" smtClean="0"/>
              <a:t>Use a multi-tiered model of service delivery</a:t>
            </a:r>
          </a:p>
          <a:p>
            <a:pPr marL="990600" lvl="1" indent="-533400" eaLnBrk="1" hangingPunct="1">
              <a:lnSpc>
                <a:spcPct val="80000"/>
              </a:lnSpc>
              <a:buFont typeface="Wingdings" charset="0"/>
              <a:buAutoNum type="arabicPeriod"/>
              <a:defRPr/>
            </a:pPr>
            <a:r>
              <a:rPr lang="en-US" sz="3600" dirty="0" smtClean="0"/>
              <a:t>Use a collaborative, problem-solving method to make instructional decisions</a:t>
            </a:r>
          </a:p>
        </p:txBody>
      </p:sp>
    </p:spTree>
    <p:extLst>
      <p:ext uri="{BB962C8B-B14F-4D97-AF65-F5344CB8AC3E}">
        <p14:creationId xmlns:p14="http://schemas.microsoft.com/office/powerpoint/2010/main" val="16181876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6370"/>
                                        </p:tgtEl>
                                        <p:attrNameLst>
                                          <p:attrName>style.visibility</p:attrName>
                                        </p:attrNameLst>
                                      </p:cBhvr>
                                      <p:to>
                                        <p:strVal val="visible"/>
                                      </p:to>
                                    </p:set>
                                    <p:animEffect transition="in" filter="fade">
                                      <p:cBhvr>
                                        <p:cTn id="7" dur="2000"/>
                                        <p:tgtEl>
                                          <p:spTgt spid="1863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6371">
                                            <p:txEl>
                                              <p:pRg st="0" end="0"/>
                                            </p:txEl>
                                          </p:spTgt>
                                        </p:tgtEl>
                                        <p:attrNameLst>
                                          <p:attrName>style.visibility</p:attrName>
                                        </p:attrNameLst>
                                      </p:cBhvr>
                                      <p:to>
                                        <p:strVal val="visible"/>
                                      </p:to>
                                    </p:set>
                                    <p:animEffect transition="in" filter="fade">
                                      <p:cBhvr>
                                        <p:cTn id="12" dur="2000"/>
                                        <p:tgtEl>
                                          <p:spTgt spid="186371">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6371">
                                            <p:txEl>
                                              <p:pRg st="1" end="1"/>
                                            </p:txEl>
                                          </p:spTgt>
                                        </p:tgtEl>
                                        <p:attrNameLst>
                                          <p:attrName>style.visibility</p:attrName>
                                        </p:attrNameLst>
                                      </p:cBhvr>
                                      <p:to>
                                        <p:strVal val="visible"/>
                                      </p:to>
                                    </p:set>
                                    <p:animEffect transition="in" filter="fade">
                                      <p:cBhvr>
                                        <p:cTn id="15" dur="2000"/>
                                        <p:tgtEl>
                                          <p:spTgt spid="186371">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6371">
                                            <p:txEl>
                                              <p:pRg st="2" end="2"/>
                                            </p:txEl>
                                          </p:spTgt>
                                        </p:tgtEl>
                                        <p:attrNameLst>
                                          <p:attrName>style.visibility</p:attrName>
                                        </p:attrNameLst>
                                      </p:cBhvr>
                                      <p:to>
                                        <p:strVal val="visible"/>
                                      </p:to>
                                    </p:set>
                                    <p:animEffect transition="in" filter="fade">
                                      <p:cBhvr>
                                        <p:cTn id="18" dur="2000"/>
                                        <p:tgtEl>
                                          <p:spTgt spid="18637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6371">
                                            <p:txEl>
                                              <p:pRg st="3" end="3"/>
                                            </p:txEl>
                                          </p:spTgt>
                                        </p:tgtEl>
                                        <p:attrNameLst>
                                          <p:attrName>style.visibility</p:attrName>
                                        </p:attrNameLst>
                                      </p:cBhvr>
                                      <p:to>
                                        <p:strVal val="visible"/>
                                      </p:to>
                                    </p:set>
                                    <p:animEffect transition="in" filter="fade">
                                      <p:cBhvr>
                                        <p:cTn id="21" dur="2000"/>
                                        <p:tgtEl>
                                          <p:spTgt spid="186371">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6371">
                                            <p:txEl>
                                              <p:pRg st="4" end="4"/>
                                            </p:txEl>
                                          </p:spTgt>
                                        </p:tgtEl>
                                        <p:attrNameLst>
                                          <p:attrName>style.visibility</p:attrName>
                                        </p:attrNameLst>
                                      </p:cBhvr>
                                      <p:to>
                                        <p:strVal val="visible"/>
                                      </p:to>
                                    </p:set>
                                    <p:animEffect transition="in" filter="fade">
                                      <p:cBhvr>
                                        <p:cTn id="24" dur="2000"/>
                                        <p:tgtEl>
                                          <p:spTgt spid="186371">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6371">
                                            <p:txEl>
                                              <p:pRg st="5" end="5"/>
                                            </p:txEl>
                                          </p:spTgt>
                                        </p:tgtEl>
                                        <p:attrNameLst>
                                          <p:attrName>style.visibility</p:attrName>
                                        </p:attrNameLst>
                                      </p:cBhvr>
                                      <p:to>
                                        <p:strVal val="visible"/>
                                      </p:to>
                                    </p:set>
                                    <p:animEffect transition="in" filter="fade">
                                      <p:cBhvr>
                                        <p:cTn id="27" dur="2000"/>
                                        <p:tgtEl>
                                          <p:spTgt spid="1863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0" grpId="0"/>
      <p:bldP spid="18637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423863" y="407988"/>
            <a:ext cx="8264548" cy="60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3200" dirty="0"/>
              <a:t>“</a:t>
            </a:r>
            <a:r>
              <a:rPr lang="en-US" altLang="ja-JP" sz="3200" dirty="0"/>
              <a:t>When we examine the most successful interventions available in the research, we find that virtually every study used either one-to-one tutorial or very small group (1 to 3 students)</a:t>
            </a:r>
            <a:r>
              <a:rPr lang="ja-JP" altLang="en-US" sz="3200" dirty="0"/>
              <a:t>”</a:t>
            </a:r>
            <a:r>
              <a:rPr lang="en-US" altLang="ja-JP" sz="3200" dirty="0"/>
              <a:t> Allington 2009.</a:t>
            </a:r>
          </a:p>
          <a:p>
            <a:endParaRPr lang="en-US" sz="3200" dirty="0"/>
          </a:p>
          <a:p>
            <a:endParaRPr lang="en-US" sz="3200" dirty="0"/>
          </a:p>
          <a:p>
            <a:endParaRPr lang="en-US" sz="3200" dirty="0"/>
          </a:p>
          <a:p>
            <a:r>
              <a:rPr lang="en-US" sz="3200" dirty="0"/>
              <a:t> Vaughn and colleagues (2002) noted that very small group (n=3) instruction led by an expert teacher had the largest impact on improvement of reading achievement. </a:t>
            </a:r>
          </a:p>
        </p:txBody>
      </p:sp>
    </p:spTree>
    <p:extLst>
      <p:ext uri="{BB962C8B-B14F-4D97-AF65-F5344CB8AC3E}">
        <p14:creationId xmlns:p14="http://schemas.microsoft.com/office/powerpoint/2010/main" val="253799849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lIns="0" rIns="0" bIns="0" anchor="b">
            <a:normAutofit fontScale="90000"/>
          </a:bodyPr>
          <a:lstStyle/>
          <a:p>
            <a:pPr eaLnBrk="1" hangingPunct="1">
              <a:defRPr/>
            </a:pPr>
            <a:r>
              <a:rPr lang="en-US" sz="4000" b="1" dirty="0" smtClean="0">
                <a:cs typeface="+mj-cs"/>
              </a:rPr>
              <a:t>Essential Components of Reading: </a:t>
            </a:r>
            <a:br>
              <a:rPr lang="en-US" sz="4000" b="1" dirty="0" smtClean="0">
                <a:cs typeface="+mj-cs"/>
              </a:rPr>
            </a:br>
            <a:r>
              <a:rPr lang="ja-JP" altLang="en-US" sz="4000" b="1" dirty="0" smtClean="0">
                <a:latin typeface="Arial"/>
                <a:cs typeface="+mj-cs"/>
              </a:rPr>
              <a:t>“</a:t>
            </a:r>
            <a:r>
              <a:rPr lang="en-US" sz="4000" b="1" dirty="0" smtClean="0">
                <a:cs typeface="+mj-cs"/>
              </a:rPr>
              <a:t>The Big Five</a:t>
            </a:r>
            <a:r>
              <a:rPr lang="ja-JP" altLang="en-US" sz="4000" b="1" dirty="0" smtClean="0">
                <a:latin typeface="Arial"/>
                <a:cs typeface="+mj-cs"/>
              </a:rPr>
              <a:t>”</a:t>
            </a:r>
            <a:endParaRPr lang="en-US" sz="4000" b="1" dirty="0" smtClean="0">
              <a:cs typeface="+mj-cs"/>
            </a:endParaRPr>
          </a:p>
        </p:txBody>
      </p:sp>
      <p:sp>
        <p:nvSpPr>
          <p:cNvPr id="31747" name="Rectangle 3"/>
          <p:cNvSpPr>
            <a:spLocks noGrp="1" noChangeArrowheads="1"/>
          </p:cNvSpPr>
          <p:nvPr>
            <p:ph idx="4294967295"/>
          </p:nvPr>
        </p:nvSpPr>
        <p:spPr/>
        <p:txBody>
          <a:bodyPr/>
          <a:lstStyle/>
          <a:p>
            <a:pPr marL="273050" indent="-273050" eaLnBrk="1" hangingPunct="1">
              <a:buFont typeface="Wingdings" charset="0"/>
              <a:buNone/>
              <a:defRPr/>
            </a:pPr>
            <a:endParaRPr lang="en-US" dirty="0" smtClean="0">
              <a:cs typeface="+mn-cs"/>
            </a:endParaRPr>
          </a:p>
          <a:p>
            <a:pPr marL="273050" indent="-273050" eaLnBrk="1" hangingPunct="1">
              <a:defRPr/>
            </a:pPr>
            <a:r>
              <a:rPr lang="en-US" sz="4000" dirty="0" smtClean="0">
                <a:cs typeface="+mn-cs"/>
              </a:rPr>
              <a:t>Phonemic Awareness</a:t>
            </a:r>
          </a:p>
          <a:p>
            <a:pPr marL="273050" indent="-273050" eaLnBrk="1" hangingPunct="1">
              <a:defRPr/>
            </a:pPr>
            <a:r>
              <a:rPr lang="en-US" sz="4000" dirty="0" smtClean="0">
                <a:cs typeface="+mn-cs"/>
              </a:rPr>
              <a:t>Phonics</a:t>
            </a:r>
          </a:p>
          <a:p>
            <a:pPr marL="273050" indent="-273050" eaLnBrk="1" hangingPunct="1">
              <a:defRPr/>
            </a:pPr>
            <a:r>
              <a:rPr lang="en-US" sz="4000" dirty="0" smtClean="0">
                <a:cs typeface="+mn-cs"/>
              </a:rPr>
              <a:t>Fluency</a:t>
            </a:r>
          </a:p>
          <a:p>
            <a:pPr marL="273050" indent="-273050" eaLnBrk="1" hangingPunct="1">
              <a:defRPr/>
            </a:pPr>
            <a:r>
              <a:rPr lang="en-US" sz="4000" dirty="0" smtClean="0">
                <a:cs typeface="+mn-cs"/>
              </a:rPr>
              <a:t>Vocabulary</a:t>
            </a:r>
          </a:p>
          <a:p>
            <a:pPr marL="273050" indent="-273050" eaLnBrk="1" hangingPunct="1">
              <a:defRPr/>
            </a:pPr>
            <a:r>
              <a:rPr lang="en-US" sz="4000" dirty="0" smtClean="0">
                <a:cs typeface="+mn-cs"/>
              </a:rPr>
              <a:t>Comprehension</a:t>
            </a:r>
          </a:p>
        </p:txBody>
      </p:sp>
    </p:spTree>
    <p:extLst>
      <p:ext uri="{BB962C8B-B14F-4D97-AF65-F5344CB8AC3E}">
        <p14:creationId xmlns:p14="http://schemas.microsoft.com/office/powerpoint/2010/main" val="1591712374"/>
      </p:ext>
    </p:extLst>
  </p:cSld>
  <p:clrMapOvr>
    <a:masterClrMapping/>
  </p:clrMapOvr>
  <p:transition xmlns:p14="http://schemas.microsoft.com/office/powerpoint/2010/main">
    <p:wipe dir="r"/>
    <p:sndAc>
      <p:stSnd>
        <p:snd r:embed="rId3" name="chimes.wav"/>
      </p:stSnd>
    </p:sndAc>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p:cNvSpPr>
            <a:spLocks noChangeArrowheads="1"/>
          </p:cNvSpPr>
          <p:nvPr/>
        </p:nvSpPr>
        <p:spPr bwMode="auto">
          <a:xfrm>
            <a:off x="227013" y="514350"/>
            <a:ext cx="8482012"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400" b="1" i="1" dirty="0"/>
              <a:t>Principles for RTI design drawn from the research.</a:t>
            </a:r>
          </a:p>
          <a:p>
            <a:r>
              <a:rPr lang="en-US" sz="2400" b="1" dirty="0"/>
              <a:t>   </a:t>
            </a:r>
          </a:p>
          <a:p>
            <a:r>
              <a:rPr lang="en-US" sz="3200" b="1" dirty="0"/>
              <a:t>• Match texts to readers.    </a:t>
            </a:r>
          </a:p>
          <a:p>
            <a:r>
              <a:rPr lang="en-US" sz="3200" b="1" dirty="0"/>
              <a:t>• Dramatically expand reading activity.    </a:t>
            </a:r>
          </a:p>
          <a:p>
            <a:r>
              <a:rPr lang="en-US" sz="3200" b="1" dirty="0"/>
              <a:t>• Use very small groups or tutoring.   </a:t>
            </a:r>
          </a:p>
          <a:p>
            <a:r>
              <a:rPr lang="en-US" sz="3200" b="1" dirty="0"/>
              <a:t>• Coordinate intervention with classroom     curriculum.    </a:t>
            </a:r>
          </a:p>
          <a:p>
            <a:r>
              <a:rPr lang="en-US" sz="3200" b="1" dirty="0"/>
              <a:t>• Expert teacher provides the instruction.    </a:t>
            </a:r>
          </a:p>
          <a:p>
            <a:r>
              <a:rPr lang="en-US" sz="3200" b="1" dirty="0"/>
              <a:t>• Focus on meaning and meta-cognition. </a:t>
            </a:r>
            <a:endParaRPr lang="en-US" sz="3200" dirty="0"/>
          </a:p>
        </p:txBody>
      </p:sp>
    </p:spTree>
    <p:extLst>
      <p:ext uri="{BB962C8B-B14F-4D97-AF65-F5344CB8AC3E}">
        <p14:creationId xmlns:p14="http://schemas.microsoft.com/office/powerpoint/2010/main" val="152667239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1"/>
          <p:cNvSpPr txBox="1">
            <a:spLocks noChangeArrowheads="1"/>
          </p:cNvSpPr>
          <p:nvPr/>
        </p:nvSpPr>
        <p:spPr bwMode="auto">
          <a:xfrm>
            <a:off x="741363" y="574675"/>
            <a:ext cx="799782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In a study of reading development and strategy use (Ross, 2004) teachers in some schools were trained in running records and in other schools they were not. Student reading development was monitored over time.  In schools were teachers were trained, they found significant improvement in reading achievement.</a:t>
            </a:r>
          </a:p>
        </p:txBody>
      </p:sp>
      <p:sp>
        <p:nvSpPr>
          <p:cNvPr id="27650" name="TextBox 2"/>
          <p:cNvSpPr txBox="1">
            <a:spLocks noChangeArrowheads="1"/>
          </p:cNvSpPr>
          <p:nvPr/>
        </p:nvSpPr>
        <p:spPr bwMode="auto">
          <a:xfrm>
            <a:off x="4945063" y="5765800"/>
            <a:ext cx="3794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800" i="1"/>
              <a:t>What Really Matters in Response to Intervention, </a:t>
            </a:r>
            <a:r>
              <a:rPr lang="en-US" sz="1800"/>
              <a:t>Allington, 2009</a:t>
            </a:r>
          </a:p>
        </p:txBody>
      </p:sp>
    </p:spTree>
    <p:extLst>
      <p:ext uri="{BB962C8B-B14F-4D97-AF65-F5344CB8AC3E}">
        <p14:creationId xmlns:p14="http://schemas.microsoft.com/office/powerpoint/2010/main" val="282612547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7977" y="1202316"/>
            <a:ext cx="8790648" cy="3453797"/>
          </a:xfrm>
          <a:prstGeom prst="rect">
            <a:avLst/>
          </a:prstGeom>
        </p:spPr>
      </p:pic>
      <p:sp>
        <p:nvSpPr>
          <p:cNvPr id="5" name="TextBox 4"/>
          <p:cNvSpPr txBox="1"/>
          <p:nvPr/>
        </p:nvSpPr>
        <p:spPr>
          <a:xfrm>
            <a:off x="1628133" y="586084"/>
            <a:ext cx="5698464" cy="369332"/>
          </a:xfrm>
          <a:prstGeom prst="rect">
            <a:avLst/>
          </a:prstGeom>
          <a:noFill/>
        </p:spPr>
        <p:txBody>
          <a:bodyPr wrap="square" rtlCol="0">
            <a:spAutoFit/>
          </a:bodyPr>
          <a:lstStyle/>
          <a:p>
            <a:pPr algn="ctr"/>
            <a:r>
              <a:rPr lang="en-US" dirty="0" smtClean="0"/>
              <a:t>Say Something!</a:t>
            </a:r>
            <a:endParaRPr lang="en-US" dirty="0"/>
          </a:p>
        </p:txBody>
      </p:sp>
      <p:sp>
        <p:nvSpPr>
          <p:cNvPr id="6" name="TextBox 5"/>
          <p:cNvSpPr txBox="1"/>
          <p:nvPr/>
        </p:nvSpPr>
        <p:spPr>
          <a:xfrm>
            <a:off x="634972" y="5079397"/>
            <a:ext cx="8010412" cy="923330"/>
          </a:xfrm>
          <a:prstGeom prst="rect">
            <a:avLst/>
          </a:prstGeom>
          <a:noFill/>
        </p:spPr>
        <p:txBody>
          <a:bodyPr wrap="square" rtlCol="0">
            <a:spAutoFit/>
          </a:bodyPr>
          <a:lstStyle/>
          <a:p>
            <a:r>
              <a:rPr lang="en-US" dirty="0" smtClean="0"/>
              <a:t>What patterns emerge? What might be working? What might be wrong?</a:t>
            </a:r>
          </a:p>
          <a:p>
            <a:r>
              <a:rPr lang="en-US" dirty="0" smtClean="0"/>
              <a:t>What children may still be of concern?</a:t>
            </a:r>
          </a:p>
          <a:p>
            <a:r>
              <a:rPr lang="en-US" dirty="0" smtClean="0"/>
              <a:t>What instructional issues are arising?  What areas would the staff want to revisit?</a:t>
            </a:r>
            <a:endParaRPr lang="en-US" dirty="0"/>
          </a:p>
        </p:txBody>
      </p:sp>
    </p:spTree>
    <p:extLst>
      <p:ext uri="{BB962C8B-B14F-4D97-AF65-F5344CB8AC3E}">
        <p14:creationId xmlns:p14="http://schemas.microsoft.com/office/powerpoint/2010/main" val="267628392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201384857"/>
              </p:ext>
            </p:extLst>
          </p:nvPr>
        </p:nvGraphicFramePr>
        <p:xfrm>
          <a:off x="304800" y="381000"/>
          <a:ext cx="8610600" cy="5577840"/>
        </p:xfrm>
        <a:graphic>
          <a:graphicData uri="http://schemas.openxmlformats.org/drawingml/2006/table">
            <a:tbl>
              <a:tblPr firstRow="1" bandRow="1">
                <a:tableStyleId>{5940675A-B579-460E-94D1-54222C63F5DA}</a:tableStyleId>
              </a:tblPr>
              <a:tblGrid>
                <a:gridCol w="1905000"/>
                <a:gridCol w="1539240"/>
                <a:gridCol w="1722120"/>
                <a:gridCol w="1722120"/>
                <a:gridCol w="1722120"/>
              </a:tblGrid>
              <a:tr h="762000">
                <a:tc>
                  <a:txBody>
                    <a:bodyPr/>
                    <a:lstStyle/>
                    <a:p>
                      <a:pPr algn="ctr"/>
                      <a:r>
                        <a:rPr lang="en-US" sz="2000" dirty="0" smtClean="0"/>
                        <a:t>criterion</a:t>
                      </a:r>
                    </a:p>
                    <a:p>
                      <a:pPr algn="ctr"/>
                      <a:r>
                        <a:rPr lang="en-US" sz="2000" dirty="0" smtClean="0"/>
                        <a:t>referenced</a:t>
                      </a:r>
                      <a:endParaRPr lang="en-US" sz="2000" dirty="0"/>
                    </a:p>
                  </a:txBody>
                  <a:tcPr/>
                </a:tc>
                <a:tc>
                  <a:txBody>
                    <a:bodyPr/>
                    <a:lstStyle/>
                    <a:p>
                      <a:pPr algn="ctr"/>
                      <a:r>
                        <a:rPr lang="en-US" sz="2000" dirty="0" smtClean="0"/>
                        <a:t>validity</a:t>
                      </a:r>
                      <a:endParaRPr lang="en-US" sz="2000" dirty="0"/>
                    </a:p>
                  </a:txBody>
                  <a:tcPr/>
                </a:tc>
                <a:tc>
                  <a:txBody>
                    <a:bodyPr/>
                    <a:lstStyle/>
                    <a:p>
                      <a:pPr algn="ctr"/>
                      <a:r>
                        <a:rPr lang="en-US" sz="2000" dirty="0" smtClean="0"/>
                        <a:t>Letter ID test</a:t>
                      </a:r>
                      <a:endParaRPr lang="en-US" sz="2000" dirty="0"/>
                    </a:p>
                  </a:txBody>
                  <a:tcPr/>
                </a:tc>
                <a:tc>
                  <a:txBody>
                    <a:bodyPr/>
                    <a:lstStyle/>
                    <a:p>
                      <a:pPr algn="ctr"/>
                      <a:r>
                        <a:rPr lang="en-US" sz="2000" dirty="0" smtClean="0"/>
                        <a:t>Running records</a:t>
                      </a:r>
                      <a:endParaRPr lang="en-US" sz="2000" dirty="0"/>
                    </a:p>
                  </a:txBody>
                  <a:tcPr/>
                </a:tc>
                <a:tc>
                  <a:txBody>
                    <a:bodyPr/>
                    <a:lstStyle/>
                    <a:p>
                      <a:pPr algn="ctr"/>
                      <a:r>
                        <a:rPr lang="en-US" sz="2000" dirty="0" smtClean="0"/>
                        <a:t>reliability</a:t>
                      </a:r>
                      <a:endParaRPr lang="en-US" sz="2000" dirty="0"/>
                    </a:p>
                  </a:txBody>
                  <a:tcPr/>
                </a:tc>
              </a:tr>
              <a:tr h="762000">
                <a:tc>
                  <a:txBody>
                    <a:bodyPr/>
                    <a:lstStyle/>
                    <a:p>
                      <a:pPr algn="ctr"/>
                      <a:r>
                        <a:rPr lang="en-US" sz="2000" dirty="0" smtClean="0"/>
                        <a:t>DRP</a:t>
                      </a:r>
                      <a:endParaRPr lang="en-US" sz="2000" dirty="0"/>
                    </a:p>
                  </a:txBody>
                  <a:tcPr/>
                </a:tc>
                <a:tc>
                  <a:txBody>
                    <a:bodyPr/>
                    <a:lstStyle/>
                    <a:p>
                      <a:pPr algn="ctr"/>
                      <a:r>
                        <a:rPr lang="en-US" sz="2000" dirty="0" smtClean="0"/>
                        <a:t>CMT</a:t>
                      </a:r>
                      <a:endParaRPr lang="en-US" sz="2000" dirty="0"/>
                    </a:p>
                  </a:txBody>
                  <a:tcPr/>
                </a:tc>
                <a:tc>
                  <a:txBody>
                    <a:bodyPr/>
                    <a:lstStyle/>
                    <a:p>
                      <a:pPr algn="ctr"/>
                      <a:r>
                        <a:rPr lang="en-US" sz="2000" dirty="0" smtClean="0"/>
                        <a:t>Gray Oral Reading Test</a:t>
                      </a:r>
                      <a:endParaRPr lang="en-US" sz="2000" dirty="0"/>
                    </a:p>
                  </a:txBody>
                  <a:tcPr/>
                </a:tc>
                <a:tc>
                  <a:txBody>
                    <a:bodyPr/>
                    <a:lstStyle/>
                    <a:p>
                      <a:pPr algn="ctr"/>
                      <a:r>
                        <a:rPr lang="en-US" sz="2000" dirty="0" smtClean="0"/>
                        <a:t>norm referenced</a:t>
                      </a:r>
                      <a:endParaRPr lang="en-US" sz="2000" dirty="0"/>
                    </a:p>
                  </a:txBody>
                  <a:tcPr/>
                </a:tc>
                <a:tc>
                  <a:txBody>
                    <a:bodyPr/>
                    <a:lstStyle/>
                    <a:p>
                      <a:pPr algn="ctr"/>
                      <a:r>
                        <a:rPr lang="en-US" sz="2000" dirty="0" smtClean="0"/>
                        <a:t>DIBELS</a:t>
                      </a:r>
                      <a:r>
                        <a:rPr lang="en-US" sz="2000" baseline="0" dirty="0" smtClean="0"/>
                        <a:t> ORF</a:t>
                      </a:r>
                      <a:endParaRPr lang="en-US" sz="2000" dirty="0"/>
                    </a:p>
                  </a:txBody>
                  <a:tcPr/>
                </a:tc>
              </a:tr>
              <a:tr h="762000">
                <a:tc>
                  <a:txBody>
                    <a:bodyPr/>
                    <a:lstStyle/>
                    <a:p>
                      <a:pPr algn="ctr"/>
                      <a:r>
                        <a:rPr lang="en-US" sz="2000" dirty="0" smtClean="0"/>
                        <a:t>DRA2</a:t>
                      </a:r>
                      <a:endParaRPr lang="en-US" sz="2000" dirty="0"/>
                    </a:p>
                  </a:txBody>
                  <a:tcPr/>
                </a:tc>
                <a:tc>
                  <a:txBody>
                    <a:bodyPr/>
                    <a:lstStyle/>
                    <a:p>
                      <a:pPr algn="ctr"/>
                      <a:r>
                        <a:rPr lang="en-US" sz="2000" dirty="0" smtClean="0"/>
                        <a:t>Nonsense Word Test</a:t>
                      </a:r>
                      <a:endParaRPr lang="en-US" sz="2000" dirty="0"/>
                    </a:p>
                  </a:txBody>
                  <a:tcPr/>
                </a:tc>
                <a:tc>
                  <a:txBody>
                    <a:bodyPr/>
                    <a:lstStyle/>
                    <a:p>
                      <a:pPr algn="ctr"/>
                      <a:r>
                        <a:rPr lang="en-US" sz="2000" dirty="0" smtClean="0"/>
                        <a:t>CTOPP</a:t>
                      </a:r>
                    </a:p>
                    <a:p>
                      <a:pPr algn="ctr"/>
                      <a:endParaRPr lang="en-US" sz="2000" dirty="0"/>
                    </a:p>
                  </a:txBody>
                  <a:tcPr/>
                </a:tc>
                <a:tc>
                  <a:txBody>
                    <a:bodyPr/>
                    <a:lstStyle/>
                    <a:p>
                      <a:pPr algn="ctr"/>
                      <a:r>
                        <a:rPr lang="en-US" sz="2000" dirty="0" smtClean="0"/>
                        <a:t>TOWL</a:t>
                      </a:r>
                      <a:endParaRPr lang="en-US" sz="2000" dirty="0"/>
                    </a:p>
                  </a:txBody>
                  <a:tcPr/>
                </a:tc>
                <a:tc>
                  <a:txBody>
                    <a:bodyPr/>
                    <a:lstStyle/>
                    <a:p>
                      <a:pPr algn="ctr"/>
                      <a:r>
                        <a:rPr lang="en-US" sz="2000" dirty="0" smtClean="0"/>
                        <a:t>Dictation</a:t>
                      </a:r>
                      <a:r>
                        <a:rPr lang="en-US" sz="2000" baseline="0" dirty="0" smtClean="0"/>
                        <a:t> Task</a:t>
                      </a:r>
                      <a:endParaRPr lang="en-US" sz="2000" dirty="0"/>
                    </a:p>
                  </a:txBody>
                  <a:tcPr/>
                </a:tc>
              </a:tr>
              <a:tr h="762000">
                <a:tc>
                  <a:txBody>
                    <a:bodyPr/>
                    <a:lstStyle/>
                    <a:p>
                      <a:pPr algn="ctr"/>
                      <a:r>
                        <a:rPr lang="en-US" sz="2000" dirty="0" smtClean="0"/>
                        <a:t>Observational Survey  (OS)</a:t>
                      </a:r>
                      <a:endParaRPr lang="en-US" sz="2000" dirty="0"/>
                    </a:p>
                  </a:txBody>
                  <a:tcPr/>
                </a:tc>
                <a:tc>
                  <a:txBody>
                    <a:bodyPr/>
                    <a:lstStyle/>
                    <a:p>
                      <a:pPr algn="ctr"/>
                      <a:r>
                        <a:rPr lang="en-US" sz="2000" dirty="0" smtClean="0"/>
                        <a:t>QRI</a:t>
                      </a:r>
                      <a:endParaRPr lang="en-US" sz="2000" dirty="0"/>
                    </a:p>
                  </a:txBody>
                  <a:tcPr/>
                </a:tc>
                <a:tc>
                  <a:txBody>
                    <a:bodyPr/>
                    <a:lstStyle/>
                    <a:p>
                      <a:pPr algn="ctr"/>
                      <a:r>
                        <a:rPr lang="en-US" sz="2000" dirty="0" smtClean="0"/>
                        <a:t>IRI</a:t>
                      </a:r>
                      <a:endParaRPr lang="en-US" sz="2000" dirty="0"/>
                    </a:p>
                  </a:txBody>
                  <a:tcPr/>
                </a:tc>
                <a:tc>
                  <a:txBody>
                    <a:bodyPr/>
                    <a:lstStyle/>
                    <a:p>
                      <a:pPr algn="ctr"/>
                      <a:r>
                        <a:rPr lang="en-US" sz="2000" dirty="0" smtClean="0"/>
                        <a:t>Word Test</a:t>
                      </a:r>
                      <a:endParaRPr lang="en-US" sz="2000" dirty="0"/>
                    </a:p>
                  </a:txBody>
                  <a:tcPr/>
                </a:tc>
                <a:tc>
                  <a:txBody>
                    <a:bodyPr/>
                    <a:lstStyle/>
                    <a:p>
                      <a:pPr algn="ctr"/>
                      <a:r>
                        <a:rPr lang="en-US" sz="2000" dirty="0" smtClean="0"/>
                        <a:t>Concepts About Print</a:t>
                      </a:r>
                      <a:endParaRPr lang="en-US" sz="2000" dirty="0"/>
                    </a:p>
                  </a:txBody>
                  <a:tcPr/>
                </a:tc>
              </a:tr>
              <a:tr h="762000">
                <a:tc>
                  <a:txBody>
                    <a:bodyPr/>
                    <a:lstStyle/>
                    <a:p>
                      <a:pPr algn="ctr"/>
                      <a:r>
                        <a:rPr lang="en-US" sz="2000" dirty="0" smtClean="0"/>
                        <a:t>Comprehension</a:t>
                      </a:r>
                      <a:endParaRPr lang="en-US" sz="2000" dirty="0"/>
                    </a:p>
                  </a:txBody>
                  <a:tcPr/>
                </a:tc>
                <a:tc>
                  <a:txBody>
                    <a:bodyPr/>
                    <a:lstStyle/>
                    <a:p>
                      <a:pPr algn="ctr"/>
                      <a:r>
                        <a:rPr lang="en-US" sz="2000" dirty="0" smtClean="0"/>
                        <a:t>Fluency</a:t>
                      </a:r>
                      <a:endParaRPr lang="en-US" sz="2000" dirty="0"/>
                    </a:p>
                  </a:txBody>
                  <a:tcPr/>
                </a:tc>
                <a:tc>
                  <a:txBody>
                    <a:bodyPr/>
                    <a:lstStyle/>
                    <a:p>
                      <a:pPr algn="ctr"/>
                      <a:r>
                        <a:rPr lang="en-US" sz="2000" dirty="0" smtClean="0"/>
                        <a:t>Vocabulary</a:t>
                      </a:r>
                      <a:endParaRPr lang="en-US" sz="2000" dirty="0"/>
                    </a:p>
                  </a:txBody>
                  <a:tcPr/>
                </a:tc>
                <a:tc>
                  <a:txBody>
                    <a:bodyPr/>
                    <a:lstStyle/>
                    <a:p>
                      <a:pPr algn="ctr"/>
                      <a:r>
                        <a:rPr lang="en-US" sz="2000" dirty="0" smtClean="0"/>
                        <a:t>Word Identification</a:t>
                      </a:r>
                      <a:endParaRPr lang="en-US" sz="2000" dirty="0"/>
                    </a:p>
                  </a:txBody>
                  <a:tcPr/>
                </a:tc>
                <a:tc>
                  <a:txBody>
                    <a:bodyPr/>
                    <a:lstStyle/>
                    <a:p>
                      <a:pPr algn="ctr"/>
                      <a:r>
                        <a:rPr lang="en-US" sz="2000" dirty="0" smtClean="0"/>
                        <a:t>Early Literacy</a:t>
                      </a:r>
                      <a:endParaRPr lang="en-US" sz="2000" dirty="0"/>
                    </a:p>
                  </a:txBody>
                  <a:tcPr/>
                </a:tc>
              </a:tr>
              <a:tr h="762000">
                <a:tc>
                  <a:txBody>
                    <a:bodyPr/>
                    <a:lstStyle/>
                    <a:p>
                      <a:pPr algn="ctr"/>
                      <a:r>
                        <a:rPr lang="en-US" sz="2000" dirty="0" smtClean="0"/>
                        <a:t>PPVT</a:t>
                      </a:r>
                      <a:endParaRPr lang="en-US" sz="2000" dirty="0"/>
                    </a:p>
                  </a:txBody>
                  <a:tcPr/>
                </a:tc>
                <a:tc>
                  <a:txBody>
                    <a:bodyPr/>
                    <a:lstStyle/>
                    <a:p>
                      <a:pPr algn="ctr"/>
                      <a:r>
                        <a:rPr lang="en-US" sz="2000" dirty="0" smtClean="0"/>
                        <a:t>Grade Equivalent</a:t>
                      </a:r>
                      <a:endParaRPr lang="en-US" sz="2000" dirty="0"/>
                    </a:p>
                  </a:txBody>
                  <a:tcPr/>
                </a:tc>
                <a:tc>
                  <a:txBody>
                    <a:bodyPr/>
                    <a:lstStyle/>
                    <a:p>
                      <a:pPr algn="ctr"/>
                      <a:r>
                        <a:rPr lang="en-US" sz="2000" dirty="0" err="1" smtClean="0"/>
                        <a:t>Stanine</a:t>
                      </a:r>
                      <a:endParaRPr lang="en-US" sz="2000" dirty="0"/>
                    </a:p>
                  </a:txBody>
                  <a:tcPr/>
                </a:tc>
                <a:tc>
                  <a:txBody>
                    <a:bodyPr/>
                    <a:lstStyle/>
                    <a:p>
                      <a:pPr algn="ctr"/>
                      <a:r>
                        <a:rPr lang="en-US" sz="2000" dirty="0" smtClean="0"/>
                        <a:t>Percentile</a:t>
                      </a:r>
                      <a:endParaRPr lang="en-US" sz="2000" dirty="0"/>
                    </a:p>
                  </a:txBody>
                  <a:tcPr/>
                </a:tc>
                <a:tc>
                  <a:txBody>
                    <a:bodyPr/>
                    <a:lstStyle/>
                    <a:p>
                      <a:pPr algn="ctr"/>
                      <a:r>
                        <a:rPr kumimoji="0" lang="en-US" sz="2000" b="0" i="0" u="none" strike="noStrike" cap="none" normalizeH="0" baseline="0" dirty="0" smtClean="0">
                          <a:ln>
                            <a:noFill/>
                          </a:ln>
                          <a:solidFill>
                            <a:schemeClr val="tx1"/>
                          </a:solidFill>
                          <a:effectLst/>
                          <a:latin typeface="Times" pitchFamily="33" charset="0"/>
                        </a:rPr>
                        <a:t>Phonemic Segmentation Fluency</a:t>
                      </a:r>
                      <a:endParaRPr lang="en-US" sz="2000" dirty="0"/>
                    </a:p>
                  </a:txBody>
                  <a:tcPr/>
                </a:tc>
              </a:tr>
              <a:tr h="762000">
                <a:tc>
                  <a:txBody>
                    <a:bodyPr/>
                    <a:lstStyle/>
                    <a:p>
                      <a:pPr algn="ctr"/>
                      <a:r>
                        <a:rPr lang="en-US" sz="2000" dirty="0" smtClean="0"/>
                        <a:t>Formative</a:t>
                      </a:r>
                      <a:endParaRPr lang="en-US" sz="2000" dirty="0"/>
                    </a:p>
                  </a:txBody>
                  <a:tcPr/>
                </a:tc>
                <a:tc>
                  <a:txBody>
                    <a:bodyPr/>
                    <a:lstStyle/>
                    <a:p>
                      <a:pPr algn="ctr"/>
                      <a:r>
                        <a:rPr lang="en-US" sz="2000" dirty="0" smtClean="0"/>
                        <a:t>Summative</a:t>
                      </a:r>
                      <a:endParaRPr lang="en-US" sz="2000" dirty="0"/>
                    </a:p>
                  </a:txBody>
                  <a:tcPr/>
                </a:tc>
                <a:tc>
                  <a:txBody>
                    <a:bodyPr/>
                    <a:lstStyle/>
                    <a:p>
                      <a:pPr algn="ctr"/>
                      <a:r>
                        <a:rPr lang="en-US" sz="2000" dirty="0" smtClean="0"/>
                        <a:t>Progress Monitoring</a:t>
                      </a:r>
                      <a:endParaRPr lang="en-US" sz="2000" dirty="0"/>
                    </a:p>
                  </a:txBody>
                  <a:tcPr/>
                </a:tc>
                <a:tc>
                  <a:txBody>
                    <a:bodyPr/>
                    <a:lstStyle/>
                    <a:p>
                      <a:pPr algn="ctr"/>
                      <a:r>
                        <a:rPr lang="en-US" sz="2000" dirty="0" err="1" smtClean="0"/>
                        <a:t>CBMs</a:t>
                      </a:r>
                      <a:endParaRPr lang="en-US" sz="2000" dirty="0"/>
                    </a:p>
                  </a:txBody>
                  <a:tcPr/>
                </a:tc>
                <a:tc>
                  <a:txBody>
                    <a:bodyPr/>
                    <a:lstStyle/>
                    <a:p>
                      <a:pPr algn="ctr"/>
                      <a:r>
                        <a:rPr lang="en-US" sz="2000" dirty="0" smtClean="0"/>
                        <a:t>Spelling Inventory</a:t>
                      </a:r>
                      <a:endParaRPr lang="en-US" sz="2000" dirty="0"/>
                    </a:p>
                  </a:txBody>
                  <a:tcPr/>
                </a:tc>
              </a:tr>
            </a:tbl>
          </a:graphicData>
        </a:graphic>
      </p:graphicFrame>
      <p:sp>
        <p:nvSpPr>
          <p:cNvPr id="2" name="TextBox 1"/>
          <p:cNvSpPr txBox="1"/>
          <p:nvPr/>
        </p:nvSpPr>
        <p:spPr>
          <a:xfrm>
            <a:off x="1318787" y="6083180"/>
            <a:ext cx="6675344" cy="646331"/>
          </a:xfrm>
          <a:prstGeom prst="rect">
            <a:avLst/>
          </a:prstGeom>
          <a:noFill/>
        </p:spPr>
        <p:txBody>
          <a:bodyPr wrap="square" rtlCol="0">
            <a:spAutoFit/>
          </a:bodyPr>
          <a:lstStyle/>
          <a:p>
            <a:r>
              <a:rPr lang="en-US" dirty="0" smtClean="0"/>
              <a:t>In partnerships-complete an open sort</a:t>
            </a:r>
          </a:p>
          <a:p>
            <a:r>
              <a:rPr lang="en-US" dirty="0" smtClean="0"/>
              <a:t>Then partnerships share your sorts with one another</a:t>
            </a:r>
            <a:endParaRPr lang="en-US" dirty="0"/>
          </a:p>
        </p:txBody>
      </p:sp>
    </p:spTree>
    <p:extLst>
      <p:ext uri="{BB962C8B-B14F-4D97-AF65-F5344CB8AC3E}">
        <p14:creationId xmlns:p14="http://schemas.microsoft.com/office/powerpoint/2010/main" val="309608165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230188" y="225425"/>
            <a:ext cx="8609012" cy="618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400" i="1" dirty="0"/>
              <a:t>English Journal </a:t>
            </a:r>
          </a:p>
          <a:p>
            <a:pPr algn="ctr"/>
            <a:r>
              <a:rPr lang="en-US" sz="2400" b="1" dirty="0"/>
              <a:t>80 </a:t>
            </a:r>
            <a:r>
              <a:rPr lang="en-US" sz="2400" dirty="0"/>
              <a:t>Years Ago</a:t>
            </a:r>
          </a:p>
          <a:p>
            <a:pPr algn="ctr"/>
            <a:r>
              <a:rPr lang="en-US" sz="2400" dirty="0"/>
              <a:t>Obstacles to Reading</a:t>
            </a:r>
          </a:p>
          <a:p>
            <a:pPr algn="ctr"/>
            <a:endParaRPr lang="en-US" dirty="0"/>
          </a:p>
          <a:p>
            <a:r>
              <a:rPr lang="en-US" sz="2400" dirty="0"/>
              <a:t>To arouse a taste for good reading is admittedly half of the province of the teacher of English, but that the present time furnishes particular obstacles to general and earnest reading among young people, no one can deny. Our chief recreations are automobile-riding and moving-pictures. With the building of more garages than homes in the United States during the past year, reading has inevitably lost some tricks in the game. As for the movies, whatever they may be as an educational force (and strong claims have often been set forth) frequent attendance upon them fails to increase a </a:t>
            </a:r>
            <a:r>
              <a:rPr lang="en-US" sz="2400" dirty="0" smtClean="0"/>
              <a:t>child’s </a:t>
            </a:r>
            <a:r>
              <a:rPr lang="en-US" sz="2400" dirty="0"/>
              <a:t>power to read with understanding—and consequently with pleasure.</a:t>
            </a:r>
          </a:p>
          <a:p>
            <a:endParaRPr lang="en-US" sz="2400" dirty="0"/>
          </a:p>
          <a:p>
            <a:r>
              <a:rPr lang="en-US" dirty="0"/>
              <a:t>Ida E. </a:t>
            </a:r>
            <a:r>
              <a:rPr lang="en-US" dirty="0" err="1"/>
              <a:t>Melson</a:t>
            </a:r>
            <a:r>
              <a:rPr lang="en-US" dirty="0"/>
              <a:t>. </a:t>
            </a:r>
            <a:r>
              <a:rPr lang="ja-JP" altLang="en-US" dirty="0"/>
              <a:t>“</a:t>
            </a:r>
            <a:r>
              <a:rPr lang="en-US" dirty="0"/>
              <a:t>Current Reading as a Stimulus.</a:t>
            </a:r>
            <a:r>
              <a:rPr lang="ja-JP" altLang="en-US" dirty="0"/>
              <a:t>”</a:t>
            </a:r>
            <a:r>
              <a:rPr lang="en-US" dirty="0"/>
              <a:t> </a:t>
            </a:r>
            <a:r>
              <a:rPr lang="en-US" i="1" dirty="0"/>
              <a:t>EJ </a:t>
            </a:r>
            <a:r>
              <a:rPr lang="en-US" dirty="0"/>
              <a:t>13.6 (1924): 389–96.</a:t>
            </a:r>
          </a:p>
        </p:txBody>
      </p:sp>
    </p:spTree>
    <p:extLst>
      <p:ext uri="{BB962C8B-B14F-4D97-AF65-F5344CB8AC3E}">
        <p14:creationId xmlns:p14="http://schemas.microsoft.com/office/powerpoint/2010/main" val="286461046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53643" y="597566"/>
          <a:ext cx="8086499" cy="4039340"/>
        </p:xfrm>
        <a:graphic>
          <a:graphicData uri="http://schemas.openxmlformats.org/drawingml/2006/table">
            <a:tbl>
              <a:tblPr firstRow="1" bandRow="1">
                <a:tableStyleId>{5940675A-B579-460E-94D1-54222C63F5DA}</a:tableStyleId>
              </a:tblPr>
              <a:tblGrid>
                <a:gridCol w="3940534"/>
                <a:gridCol w="4145965"/>
              </a:tblGrid>
              <a:tr h="1702532">
                <a:tc>
                  <a:txBody>
                    <a:bodyPr/>
                    <a:lstStyle/>
                    <a:p>
                      <a:pPr algn="ctr"/>
                      <a:r>
                        <a:rPr lang="en-US" sz="3200" dirty="0" smtClean="0"/>
                        <a:t>Examples of Formative Assessments</a:t>
                      </a:r>
                      <a:endParaRPr lang="en-US" sz="3200" dirty="0"/>
                    </a:p>
                  </a:txBody>
                  <a:tcPr/>
                </a:tc>
                <a:tc>
                  <a:txBody>
                    <a:bodyPr/>
                    <a:lstStyle/>
                    <a:p>
                      <a:pPr algn="ctr"/>
                      <a:r>
                        <a:rPr lang="en-US" sz="3200" dirty="0" smtClean="0"/>
                        <a:t>Examples of Summative Assessments</a:t>
                      </a:r>
                      <a:endParaRPr lang="en-US" sz="3200" dirty="0"/>
                    </a:p>
                  </a:txBody>
                  <a:tcPr/>
                </a:tc>
              </a:tr>
              <a:tr h="1168404">
                <a:tc>
                  <a:txBody>
                    <a:bodyPr/>
                    <a:lstStyle/>
                    <a:p>
                      <a:pPr algn="ctr"/>
                      <a:r>
                        <a:rPr lang="en-US" sz="3200" dirty="0" smtClean="0"/>
                        <a:t>Examples of High Reliability</a:t>
                      </a:r>
                      <a:endParaRPr lang="en-US" sz="3200" dirty="0"/>
                    </a:p>
                  </a:txBody>
                  <a:tcPr/>
                </a:tc>
                <a:tc>
                  <a:txBody>
                    <a:bodyPr/>
                    <a:lstStyle/>
                    <a:p>
                      <a:pPr algn="ctr"/>
                      <a:r>
                        <a:rPr lang="en-US" sz="3200" dirty="0" smtClean="0"/>
                        <a:t>Examples of High Validity</a:t>
                      </a:r>
                      <a:endParaRPr lang="en-US" sz="3200" dirty="0"/>
                    </a:p>
                  </a:txBody>
                  <a:tcPr/>
                </a:tc>
              </a:tr>
              <a:tr h="1168404">
                <a:tc>
                  <a:txBody>
                    <a:bodyPr/>
                    <a:lstStyle/>
                    <a:p>
                      <a:pPr algn="ctr"/>
                      <a:r>
                        <a:rPr lang="en-US" sz="3200" dirty="0" smtClean="0"/>
                        <a:t>Examples</a:t>
                      </a:r>
                      <a:r>
                        <a:rPr lang="en-US" sz="3200" baseline="0" dirty="0" smtClean="0"/>
                        <a:t> of Norm Referenced</a:t>
                      </a:r>
                      <a:endParaRPr lang="en-US" sz="3200" dirty="0"/>
                    </a:p>
                  </a:txBody>
                  <a:tcPr/>
                </a:tc>
                <a:tc>
                  <a:txBody>
                    <a:bodyPr/>
                    <a:lstStyle/>
                    <a:p>
                      <a:pPr algn="ctr"/>
                      <a:r>
                        <a:rPr lang="en-US" sz="3200" dirty="0" smtClean="0"/>
                        <a:t>Examples of Criterion Reference</a:t>
                      </a:r>
                      <a:endParaRPr lang="en-US" sz="3200" dirty="0"/>
                    </a:p>
                  </a:txBody>
                  <a:tcPr/>
                </a:tc>
              </a:tr>
            </a:tbl>
          </a:graphicData>
        </a:graphic>
      </p:graphicFrame>
    </p:spTree>
    <p:extLst>
      <p:ext uri="{BB962C8B-B14F-4D97-AF65-F5344CB8AC3E}">
        <p14:creationId xmlns:p14="http://schemas.microsoft.com/office/powerpoint/2010/main" val="19331079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E45E387-7B73-B94D-BCE1-F1A4432572CF}" type="slidenum">
              <a:rPr lang="en-US"/>
              <a:pPr/>
              <a:t>31</a:t>
            </a:fld>
            <a:endParaRPr lang="en-US"/>
          </a:p>
        </p:txBody>
      </p:sp>
      <p:sp>
        <p:nvSpPr>
          <p:cNvPr id="1008642" name="Rectangle 2"/>
          <p:cNvSpPr>
            <a:spLocks noGrp="1" noChangeArrowheads="1"/>
          </p:cNvSpPr>
          <p:nvPr>
            <p:ph type="title"/>
          </p:nvPr>
        </p:nvSpPr>
        <p:spPr/>
        <p:txBody>
          <a:bodyPr/>
          <a:lstStyle/>
          <a:p>
            <a:r>
              <a:rPr lang="en-US"/>
              <a:t>Myths about Reading Assessment</a:t>
            </a:r>
          </a:p>
        </p:txBody>
      </p:sp>
      <p:sp>
        <p:nvSpPr>
          <p:cNvPr id="1008643" name="Rectangle 3"/>
          <p:cNvSpPr>
            <a:spLocks noGrp="1" noChangeArrowheads="1"/>
          </p:cNvSpPr>
          <p:nvPr>
            <p:ph type="body" idx="1"/>
          </p:nvPr>
        </p:nvSpPr>
        <p:spPr>
          <a:xfrm>
            <a:off x="466560" y="1644292"/>
            <a:ext cx="8439325" cy="4949156"/>
          </a:xfrm>
        </p:spPr>
        <p:txBody>
          <a:bodyPr>
            <a:normAutofit lnSpcReduction="10000"/>
          </a:bodyPr>
          <a:lstStyle/>
          <a:p>
            <a:r>
              <a:rPr lang="en-US" sz="3600" dirty="0"/>
              <a:t>A valid and reliable test is equally valid and reliable for all examinees.</a:t>
            </a:r>
          </a:p>
          <a:p>
            <a:r>
              <a:rPr lang="en-US" sz="3600" dirty="0"/>
              <a:t>All measures of the same reading component yield similar results for the same examinee.</a:t>
            </a:r>
          </a:p>
          <a:p>
            <a:r>
              <a:rPr lang="en-US" sz="3600" dirty="0"/>
              <a:t>All examiners using the same tests will obtain similar results and come to similar diagnostic conclusions for the same examinee.</a:t>
            </a:r>
          </a:p>
          <a:p>
            <a:pPr>
              <a:buFont typeface="Wingdings" charset="0"/>
              <a:buNone/>
            </a:pPr>
            <a:endParaRPr lang="en-US" sz="2800" dirty="0"/>
          </a:p>
          <a:p>
            <a:pPr>
              <a:buFont typeface="Wingdings" charset="0"/>
              <a:buNone/>
            </a:pPr>
            <a:endParaRPr lang="en-US" sz="2800" dirty="0"/>
          </a:p>
          <a:p>
            <a:pPr>
              <a:buFont typeface="Wingdings" charset="0"/>
              <a:buNone/>
            </a:pPr>
            <a:endParaRPr lang="en-US" sz="2800" dirty="0"/>
          </a:p>
        </p:txBody>
      </p:sp>
    </p:spTree>
    <p:extLst>
      <p:ext uri="{BB962C8B-B14F-4D97-AF65-F5344CB8AC3E}">
        <p14:creationId xmlns:p14="http://schemas.microsoft.com/office/powerpoint/2010/main" val="387641418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75ABC089-614E-B14E-AAD3-B184B10EC670}" type="slidenum">
              <a:rPr lang="en-US"/>
              <a:pPr>
                <a:defRPr/>
              </a:pPr>
              <a:t>32</a:t>
            </a:fld>
            <a:endParaRPr lang="en-US"/>
          </a:p>
        </p:txBody>
      </p:sp>
      <p:sp>
        <p:nvSpPr>
          <p:cNvPr id="1015810" name="Rectangle 2"/>
          <p:cNvSpPr>
            <a:spLocks noGrp="1" noChangeArrowheads="1"/>
          </p:cNvSpPr>
          <p:nvPr>
            <p:ph type="title"/>
          </p:nvPr>
        </p:nvSpPr>
        <p:spPr/>
        <p:txBody>
          <a:bodyPr/>
          <a:lstStyle/>
          <a:p>
            <a:pPr eaLnBrk="1" hangingPunct="1">
              <a:defRPr/>
            </a:pPr>
            <a:r>
              <a:rPr lang="en-US" smtClean="0">
                <a:cs typeface="+mj-cs"/>
              </a:rPr>
              <a:t>10 Key Reading Components</a:t>
            </a:r>
          </a:p>
        </p:txBody>
      </p:sp>
      <p:sp>
        <p:nvSpPr>
          <p:cNvPr id="1015811" name="Rectangle 3"/>
          <p:cNvSpPr>
            <a:spLocks noGrp="1" noChangeArrowheads="1"/>
          </p:cNvSpPr>
          <p:nvPr>
            <p:ph type="body" sz="half" idx="1"/>
          </p:nvPr>
        </p:nvSpPr>
        <p:spPr>
          <a:xfrm>
            <a:off x="180423" y="1513033"/>
            <a:ext cx="4535488" cy="4114800"/>
          </a:xfrm>
        </p:spPr>
        <p:txBody>
          <a:bodyPr/>
          <a:lstStyle/>
          <a:p>
            <a:pPr eaLnBrk="1" hangingPunct="1">
              <a:buFont typeface="Wingdings" charset="0"/>
              <a:buNone/>
              <a:defRPr/>
            </a:pPr>
            <a:r>
              <a:rPr lang="en-US" sz="3200" dirty="0" smtClean="0">
                <a:solidFill>
                  <a:schemeClr val="folHlink"/>
                </a:solidFill>
                <a:cs typeface="+mn-cs"/>
              </a:rPr>
              <a:t>Cognitive-linguistic Variables</a:t>
            </a:r>
          </a:p>
          <a:p>
            <a:pPr eaLnBrk="1" hangingPunct="1">
              <a:defRPr/>
            </a:pPr>
            <a:r>
              <a:rPr lang="en-US" dirty="0" smtClean="0">
                <a:cs typeface="+mn-cs"/>
              </a:rPr>
              <a:t>Phonological processing</a:t>
            </a:r>
          </a:p>
          <a:p>
            <a:pPr eaLnBrk="1" hangingPunct="1">
              <a:defRPr/>
            </a:pPr>
            <a:r>
              <a:rPr lang="en-US" dirty="0" smtClean="0">
                <a:cs typeface="+mn-cs"/>
              </a:rPr>
              <a:t>Rapid naming</a:t>
            </a:r>
          </a:p>
          <a:p>
            <a:pPr eaLnBrk="1" hangingPunct="1">
              <a:defRPr/>
            </a:pPr>
            <a:r>
              <a:rPr lang="en-US" dirty="0" smtClean="0">
                <a:cs typeface="+mn-cs"/>
              </a:rPr>
              <a:t>Orthographic processing</a:t>
            </a:r>
          </a:p>
          <a:p>
            <a:pPr eaLnBrk="1" hangingPunct="1">
              <a:defRPr/>
            </a:pPr>
            <a:r>
              <a:rPr lang="en-US" dirty="0" smtClean="0">
                <a:cs typeface="+mn-cs"/>
              </a:rPr>
              <a:t>Oral language</a:t>
            </a:r>
          </a:p>
        </p:txBody>
      </p:sp>
      <p:sp>
        <p:nvSpPr>
          <p:cNvPr id="1015812" name="Rectangle 4"/>
          <p:cNvSpPr>
            <a:spLocks noGrp="1" noChangeArrowheads="1"/>
          </p:cNvSpPr>
          <p:nvPr>
            <p:ph type="body" sz="half" idx="2"/>
          </p:nvPr>
        </p:nvSpPr>
        <p:spPr>
          <a:xfrm>
            <a:off x="5022663" y="1486240"/>
            <a:ext cx="4038600" cy="4525963"/>
          </a:xfrm>
        </p:spPr>
        <p:txBody>
          <a:bodyPr/>
          <a:lstStyle/>
          <a:p>
            <a:pPr eaLnBrk="1" hangingPunct="1">
              <a:buFont typeface="Wingdings" charset="0"/>
              <a:buNone/>
              <a:defRPr/>
            </a:pPr>
            <a:r>
              <a:rPr lang="en-US" sz="3200" dirty="0" smtClean="0">
                <a:solidFill>
                  <a:schemeClr val="folHlink"/>
                </a:solidFill>
                <a:cs typeface="+mn-cs"/>
              </a:rPr>
              <a:t>Literacy Skills</a:t>
            </a:r>
          </a:p>
          <a:p>
            <a:pPr eaLnBrk="1" hangingPunct="1">
              <a:defRPr/>
            </a:pPr>
            <a:r>
              <a:rPr lang="en-US" dirty="0" smtClean="0">
                <a:cs typeface="+mn-cs"/>
              </a:rPr>
              <a:t>Print awareness</a:t>
            </a:r>
          </a:p>
          <a:p>
            <a:pPr eaLnBrk="1" hangingPunct="1">
              <a:defRPr/>
            </a:pPr>
            <a:r>
              <a:rPr lang="en-US" dirty="0" smtClean="0">
                <a:cs typeface="+mn-cs"/>
              </a:rPr>
              <a:t>Alphabet knowledge</a:t>
            </a:r>
          </a:p>
          <a:p>
            <a:pPr eaLnBrk="1" hangingPunct="1">
              <a:defRPr/>
            </a:pPr>
            <a:r>
              <a:rPr lang="en-US" dirty="0" smtClean="0">
                <a:cs typeface="+mn-cs"/>
              </a:rPr>
              <a:t>Single word reading</a:t>
            </a:r>
          </a:p>
          <a:p>
            <a:pPr eaLnBrk="1" hangingPunct="1">
              <a:defRPr/>
            </a:pPr>
            <a:r>
              <a:rPr lang="en-US" dirty="0" smtClean="0">
                <a:cs typeface="+mn-cs"/>
              </a:rPr>
              <a:t>Contextual reading</a:t>
            </a:r>
          </a:p>
          <a:p>
            <a:pPr eaLnBrk="1" hangingPunct="1">
              <a:defRPr/>
            </a:pPr>
            <a:r>
              <a:rPr lang="en-US" dirty="0" smtClean="0">
                <a:cs typeface="+mn-cs"/>
              </a:rPr>
              <a:t>Reading comprehension</a:t>
            </a:r>
          </a:p>
          <a:p>
            <a:pPr eaLnBrk="1" hangingPunct="1">
              <a:defRPr/>
            </a:pPr>
            <a:r>
              <a:rPr lang="en-US" dirty="0" smtClean="0">
                <a:cs typeface="+mn-cs"/>
              </a:rPr>
              <a:t>Written language </a:t>
            </a:r>
          </a:p>
          <a:p>
            <a:pPr lvl="1" eaLnBrk="1" hangingPunct="1">
              <a:defRPr/>
            </a:pPr>
            <a:endParaRPr lang="en-US" dirty="0" smtClean="0"/>
          </a:p>
        </p:txBody>
      </p:sp>
      <p:sp>
        <p:nvSpPr>
          <p:cNvPr id="2" name="TextBox 1"/>
          <p:cNvSpPr txBox="1"/>
          <p:nvPr/>
        </p:nvSpPr>
        <p:spPr>
          <a:xfrm>
            <a:off x="5975247" y="5681761"/>
            <a:ext cx="2230542" cy="369332"/>
          </a:xfrm>
          <a:prstGeom prst="rect">
            <a:avLst/>
          </a:prstGeom>
          <a:noFill/>
        </p:spPr>
        <p:txBody>
          <a:bodyPr wrap="square" rtlCol="0">
            <a:spAutoFit/>
          </a:bodyPr>
          <a:lstStyle/>
          <a:p>
            <a:r>
              <a:rPr lang="en-US" dirty="0" err="1"/>
              <a:t>Rathvon</a:t>
            </a:r>
            <a:r>
              <a:rPr lang="en-US" dirty="0"/>
              <a:t>, N. </a:t>
            </a:r>
          </a:p>
        </p:txBody>
      </p:sp>
    </p:spTree>
    <p:extLst>
      <p:ext uri="{BB962C8B-B14F-4D97-AF65-F5344CB8AC3E}">
        <p14:creationId xmlns:p14="http://schemas.microsoft.com/office/powerpoint/2010/main" val="246889668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27000" y="0"/>
            <a:ext cx="8882631" cy="6858000"/>
          </a:xfrm>
          <a:prstGeom prst="rect">
            <a:avLst/>
          </a:prstGeom>
        </p:spPr>
      </p:pic>
    </p:spTree>
    <p:extLst>
      <p:ext uri="{BB962C8B-B14F-4D97-AF65-F5344CB8AC3E}">
        <p14:creationId xmlns:p14="http://schemas.microsoft.com/office/powerpoint/2010/main" val="209644977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8900" y="0"/>
            <a:ext cx="8946210" cy="6858000"/>
          </a:xfrm>
          <a:prstGeom prst="rect">
            <a:avLst/>
          </a:prstGeom>
        </p:spPr>
      </p:pic>
    </p:spTree>
    <p:extLst>
      <p:ext uri="{BB962C8B-B14F-4D97-AF65-F5344CB8AC3E}">
        <p14:creationId xmlns:p14="http://schemas.microsoft.com/office/powerpoint/2010/main" val="41755667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940" y="153086"/>
            <a:ext cx="8186641" cy="5632311"/>
          </a:xfrm>
          <a:prstGeom prst="rect">
            <a:avLst/>
          </a:prstGeom>
          <a:noFill/>
        </p:spPr>
        <p:txBody>
          <a:bodyPr wrap="square" rtlCol="0">
            <a:spAutoFit/>
          </a:bodyPr>
          <a:lstStyle/>
          <a:p>
            <a:r>
              <a:rPr lang="en-US" sz="3600" dirty="0" smtClean="0"/>
              <a:t>Assessment Rating Scale</a:t>
            </a:r>
          </a:p>
          <a:p>
            <a:endParaRPr lang="en-US" sz="4000" dirty="0"/>
          </a:p>
          <a:p>
            <a:pPr marL="742950" indent="-742950">
              <a:buFont typeface="+mj-lt"/>
              <a:buAutoNum type="arabicPeriod"/>
            </a:pPr>
            <a:r>
              <a:rPr lang="en-US" sz="4000" dirty="0" smtClean="0"/>
              <a:t>TOWL</a:t>
            </a:r>
          </a:p>
          <a:p>
            <a:pPr marL="742950" indent="-742950">
              <a:buFont typeface="+mj-lt"/>
              <a:buAutoNum type="arabicPeriod"/>
            </a:pPr>
            <a:r>
              <a:rPr lang="en-US" sz="4000" dirty="0" smtClean="0"/>
              <a:t>TEWL</a:t>
            </a:r>
          </a:p>
          <a:p>
            <a:pPr marL="742950" indent="-742950">
              <a:buFont typeface="+mj-lt"/>
              <a:buAutoNum type="arabicPeriod"/>
            </a:pPr>
            <a:r>
              <a:rPr lang="en-US" sz="4000" dirty="0" smtClean="0"/>
              <a:t>PPVT</a:t>
            </a:r>
            <a:endParaRPr lang="en-US" sz="4000" dirty="0"/>
          </a:p>
          <a:p>
            <a:pPr marL="742950" indent="-742950">
              <a:buFont typeface="+mj-lt"/>
              <a:buAutoNum type="arabicPeriod"/>
            </a:pPr>
            <a:r>
              <a:rPr lang="en-US" sz="4000" dirty="0" smtClean="0"/>
              <a:t>GORT</a:t>
            </a:r>
            <a:endParaRPr lang="en-US" sz="4000" dirty="0"/>
          </a:p>
          <a:p>
            <a:pPr marL="742950" indent="-742950">
              <a:buFont typeface="+mj-lt"/>
              <a:buAutoNum type="arabicPeriod"/>
            </a:pPr>
            <a:r>
              <a:rPr lang="en-US" sz="4000" dirty="0" smtClean="0"/>
              <a:t>TWS</a:t>
            </a:r>
            <a:endParaRPr lang="en-US" sz="4000" dirty="0"/>
          </a:p>
          <a:p>
            <a:pPr marL="742950" indent="-742950">
              <a:buFont typeface="+mj-lt"/>
              <a:buAutoNum type="arabicPeriod"/>
            </a:pPr>
            <a:r>
              <a:rPr lang="en-US" sz="4000" dirty="0" smtClean="0"/>
              <a:t>TOWRE</a:t>
            </a:r>
          </a:p>
          <a:p>
            <a:pPr marL="742950" indent="-742950">
              <a:buFont typeface="+mj-lt"/>
              <a:buAutoNum type="arabicPeriod"/>
            </a:pPr>
            <a:r>
              <a:rPr lang="en-US" sz="4000" dirty="0" smtClean="0"/>
              <a:t>WRMT</a:t>
            </a:r>
            <a:endParaRPr lang="en-US" sz="4000" dirty="0"/>
          </a:p>
        </p:txBody>
      </p:sp>
      <p:sp>
        <p:nvSpPr>
          <p:cNvPr id="3" name="TextBox 2"/>
          <p:cNvSpPr txBox="1"/>
          <p:nvPr/>
        </p:nvSpPr>
        <p:spPr>
          <a:xfrm>
            <a:off x="227940" y="6056204"/>
            <a:ext cx="8916060" cy="369332"/>
          </a:xfrm>
          <a:prstGeom prst="rect">
            <a:avLst/>
          </a:prstGeom>
          <a:noFill/>
        </p:spPr>
        <p:txBody>
          <a:bodyPr wrap="square" rtlCol="0">
            <a:spAutoFit/>
          </a:bodyPr>
          <a:lstStyle/>
          <a:p>
            <a:r>
              <a:rPr lang="en-US" dirty="0" smtClean="0"/>
              <a:t>1-No knowledge    2- Heard of it    3-Seen it/See results    4- Used it    5-Used Frequently (10+)</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03173606"/>
              </p:ext>
            </p:extLst>
          </p:nvPr>
        </p:nvGraphicFramePr>
        <p:xfrm>
          <a:off x="2875012" y="846572"/>
          <a:ext cx="6096000" cy="4938680"/>
        </p:xfrm>
        <a:graphic>
          <a:graphicData uri="http://schemas.openxmlformats.org/drawingml/2006/table">
            <a:tbl>
              <a:tblPr firstRow="1" bandRow="1">
                <a:tableStyleId>{5940675A-B579-460E-94D1-54222C63F5DA}</a:tableStyleId>
              </a:tblPr>
              <a:tblGrid>
                <a:gridCol w="1524000"/>
                <a:gridCol w="1524000"/>
                <a:gridCol w="1524000"/>
                <a:gridCol w="1524000"/>
              </a:tblGrid>
              <a:tr h="617335">
                <a:tc>
                  <a:txBody>
                    <a:bodyPr/>
                    <a:lstStyle/>
                    <a:p>
                      <a:r>
                        <a:rPr lang="en-US" dirty="0" smtClean="0"/>
                        <a:t>Group</a:t>
                      </a:r>
                      <a:r>
                        <a:rPr lang="en-US" baseline="0" dirty="0" smtClean="0"/>
                        <a:t> 1</a:t>
                      </a:r>
                      <a:endParaRPr lang="en-US" dirty="0"/>
                    </a:p>
                  </a:txBody>
                  <a:tcPr/>
                </a:tc>
                <a:tc>
                  <a:txBody>
                    <a:bodyPr/>
                    <a:lstStyle/>
                    <a:p>
                      <a:r>
                        <a:rPr lang="en-US" dirty="0" smtClean="0"/>
                        <a:t>Group 2</a:t>
                      </a:r>
                      <a:endParaRPr lang="en-US" dirty="0"/>
                    </a:p>
                  </a:txBody>
                  <a:tcPr/>
                </a:tc>
                <a:tc>
                  <a:txBody>
                    <a:bodyPr/>
                    <a:lstStyle/>
                    <a:p>
                      <a:r>
                        <a:rPr lang="en-US" dirty="0" smtClean="0"/>
                        <a:t>Group 3</a:t>
                      </a:r>
                      <a:endParaRPr lang="en-US" dirty="0"/>
                    </a:p>
                  </a:txBody>
                  <a:tcPr/>
                </a:tc>
                <a:tc>
                  <a:txBody>
                    <a:bodyPr/>
                    <a:lstStyle/>
                    <a:p>
                      <a:r>
                        <a:rPr lang="en-US" dirty="0" smtClean="0"/>
                        <a:t>Group 4</a:t>
                      </a:r>
                      <a:endParaRPr lang="en-US" dirty="0"/>
                    </a:p>
                  </a:txBody>
                  <a:tcPr/>
                </a:tc>
              </a:tr>
              <a:tr h="617335">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617335">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37989085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940" y="153086"/>
            <a:ext cx="8186641" cy="5632311"/>
          </a:xfrm>
          <a:prstGeom prst="rect">
            <a:avLst/>
          </a:prstGeom>
          <a:noFill/>
        </p:spPr>
        <p:txBody>
          <a:bodyPr wrap="square" rtlCol="0">
            <a:spAutoFit/>
          </a:bodyPr>
          <a:lstStyle/>
          <a:p>
            <a:r>
              <a:rPr lang="en-US" sz="3600" dirty="0" smtClean="0"/>
              <a:t>Assessment Rating Scale</a:t>
            </a:r>
          </a:p>
          <a:p>
            <a:endParaRPr lang="en-US" sz="4000" dirty="0"/>
          </a:p>
          <a:p>
            <a:pPr marL="742950" indent="-742950">
              <a:buFont typeface="+mj-lt"/>
              <a:buAutoNum type="arabicPeriod"/>
            </a:pPr>
            <a:r>
              <a:rPr lang="en-US" sz="4000" dirty="0" smtClean="0"/>
              <a:t>DRA2</a:t>
            </a:r>
            <a:endParaRPr lang="en-US" sz="4000" dirty="0" smtClean="0"/>
          </a:p>
          <a:p>
            <a:pPr marL="742950" indent="-742950">
              <a:buFont typeface="+mj-lt"/>
              <a:buAutoNum type="arabicPeriod"/>
            </a:pPr>
            <a:r>
              <a:rPr lang="en-US" sz="4000" dirty="0" smtClean="0"/>
              <a:t>DIBELS</a:t>
            </a:r>
            <a:endParaRPr lang="en-US" sz="4000" dirty="0" smtClean="0"/>
          </a:p>
          <a:p>
            <a:pPr marL="742950" indent="-742950">
              <a:buFont typeface="+mj-lt"/>
              <a:buAutoNum type="arabicPeriod"/>
            </a:pPr>
            <a:r>
              <a:rPr lang="en-US" sz="4000" dirty="0" smtClean="0"/>
              <a:t>BAS</a:t>
            </a:r>
            <a:endParaRPr lang="en-US" sz="4000" dirty="0"/>
          </a:p>
          <a:p>
            <a:pPr marL="742950" indent="-742950">
              <a:buFont typeface="+mj-lt"/>
              <a:buAutoNum type="arabicPeriod"/>
            </a:pPr>
            <a:r>
              <a:rPr lang="en-US" sz="4000" dirty="0" smtClean="0"/>
              <a:t>CORE</a:t>
            </a:r>
            <a:endParaRPr lang="en-US" sz="4000" dirty="0"/>
          </a:p>
          <a:p>
            <a:pPr marL="742950" indent="-742950">
              <a:buFont typeface="+mj-lt"/>
              <a:buAutoNum type="arabicPeriod"/>
            </a:pPr>
            <a:r>
              <a:rPr lang="en-US" sz="4000" dirty="0" smtClean="0"/>
              <a:t>Dominie</a:t>
            </a:r>
            <a:endParaRPr lang="en-US" sz="4000" dirty="0"/>
          </a:p>
          <a:p>
            <a:pPr marL="742950" indent="-742950">
              <a:buFont typeface="+mj-lt"/>
              <a:buAutoNum type="arabicPeriod"/>
            </a:pPr>
            <a:r>
              <a:rPr lang="en-US" sz="4000" dirty="0" smtClean="0"/>
              <a:t>CAP</a:t>
            </a:r>
            <a:endParaRPr lang="en-US" sz="4000" dirty="0" smtClean="0"/>
          </a:p>
          <a:p>
            <a:pPr marL="742950" indent="-742950">
              <a:buFont typeface="+mj-lt"/>
              <a:buAutoNum type="arabicPeriod"/>
            </a:pPr>
            <a:r>
              <a:rPr lang="en-US" sz="4000" dirty="0" smtClean="0"/>
              <a:t>QRI</a:t>
            </a:r>
            <a:endParaRPr lang="en-US" sz="4000" dirty="0"/>
          </a:p>
        </p:txBody>
      </p:sp>
      <p:sp>
        <p:nvSpPr>
          <p:cNvPr id="3" name="TextBox 2"/>
          <p:cNvSpPr txBox="1"/>
          <p:nvPr/>
        </p:nvSpPr>
        <p:spPr>
          <a:xfrm>
            <a:off x="227940" y="6056204"/>
            <a:ext cx="8916060" cy="369332"/>
          </a:xfrm>
          <a:prstGeom prst="rect">
            <a:avLst/>
          </a:prstGeom>
          <a:noFill/>
        </p:spPr>
        <p:txBody>
          <a:bodyPr wrap="square" rtlCol="0">
            <a:spAutoFit/>
          </a:bodyPr>
          <a:lstStyle/>
          <a:p>
            <a:r>
              <a:rPr lang="en-US" dirty="0" smtClean="0"/>
              <a:t>1-No knowledge    2- Heard of it    3-Seen it/See results    4- Used it    5-Used Frequently (10+)</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59701199"/>
              </p:ext>
            </p:extLst>
          </p:nvPr>
        </p:nvGraphicFramePr>
        <p:xfrm>
          <a:off x="2875012" y="846572"/>
          <a:ext cx="6096000" cy="4938680"/>
        </p:xfrm>
        <a:graphic>
          <a:graphicData uri="http://schemas.openxmlformats.org/drawingml/2006/table">
            <a:tbl>
              <a:tblPr firstRow="1" bandRow="1">
                <a:tableStyleId>{5940675A-B579-460E-94D1-54222C63F5DA}</a:tableStyleId>
              </a:tblPr>
              <a:tblGrid>
                <a:gridCol w="1524000"/>
                <a:gridCol w="1524000"/>
                <a:gridCol w="1524000"/>
                <a:gridCol w="1524000"/>
              </a:tblGrid>
              <a:tr h="617335">
                <a:tc>
                  <a:txBody>
                    <a:bodyPr/>
                    <a:lstStyle/>
                    <a:p>
                      <a:r>
                        <a:rPr lang="en-US" dirty="0" smtClean="0"/>
                        <a:t>Group</a:t>
                      </a:r>
                      <a:r>
                        <a:rPr lang="en-US" baseline="0" dirty="0" smtClean="0"/>
                        <a:t> 1</a:t>
                      </a:r>
                      <a:endParaRPr lang="en-US" dirty="0"/>
                    </a:p>
                  </a:txBody>
                  <a:tcPr/>
                </a:tc>
                <a:tc>
                  <a:txBody>
                    <a:bodyPr/>
                    <a:lstStyle/>
                    <a:p>
                      <a:r>
                        <a:rPr lang="en-US" dirty="0" smtClean="0"/>
                        <a:t>Group 2</a:t>
                      </a:r>
                      <a:endParaRPr lang="en-US" dirty="0"/>
                    </a:p>
                  </a:txBody>
                  <a:tcPr/>
                </a:tc>
                <a:tc>
                  <a:txBody>
                    <a:bodyPr/>
                    <a:lstStyle/>
                    <a:p>
                      <a:r>
                        <a:rPr lang="en-US" dirty="0" smtClean="0"/>
                        <a:t>Group 3</a:t>
                      </a:r>
                      <a:endParaRPr lang="en-US" dirty="0"/>
                    </a:p>
                  </a:txBody>
                  <a:tcPr/>
                </a:tc>
                <a:tc>
                  <a:txBody>
                    <a:bodyPr/>
                    <a:lstStyle/>
                    <a:p>
                      <a:r>
                        <a:rPr lang="en-US" dirty="0" smtClean="0"/>
                        <a:t>Group 4</a:t>
                      </a:r>
                      <a:endParaRPr lang="en-US" dirty="0"/>
                    </a:p>
                  </a:txBody>
                  <a:tcPr/>
                </a:tc>
              </a:tr>
              <a:tr h="617335">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r>
              <a:tr h="617335">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617335">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64593413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3"/>
          <p:cNvSpPr txBox="1">
            <a:spLocks noChangeArrowheads="1"/>
          </p:cNvSpPr>
          <p:nvPr/>
        </p:nvSpPr>
        <p:spPr bwMode="auto">
          <a:xfrm>
            <a:off x="665163" y="287338"/>
            <a:ext cx="7802562"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eaLnBrk="1" hangingPunct="1"/>
            <a:r>
              <a:rPr lang="en-US" sz="3600" dirty="0"/>
              <a:t>Rule of Thumb</a:t>
            </a:r>
          </a:p>
          <a:p>
            <a:pPr eaLnBrk="1" hangingPunct="1"/>
            <a:endParaRPr lang="en-US" sz="3600" dirty="0"/>
          </a:p>
          <a:p>
            <a:pPr eaLnBrk="1" hangingPunct="1"/>
            <a:r>
              <a:rPr lang="en-US" sz="3600" dirty="0"/>
              <a:t>The finer the grain size at which we monitor a process, like reading or writing, the greater the likelihood that we will end up teaching and testing bits and pieces rather than global processes like comprehension and composition.</a:t>
            </a:r>
          </a:p>
        </p:txBody>
      </p:sp>
      <p:sp>
        <p:nvSpPr>
          <p:cNvPr id="21507" name="TextBox 4"/>
          <p:cNvSpPr txBox="1">
            <a:spLocks noChangeArrowheads="1"/>
          </p:cNvSpPr>
          <p:nvPr/>
        </p:nvSpPr>
        <p:spPr bwMode="auto">
          <a:xfrm>
            <a:off x="5518150" y="5624513"/>
            <a:ext cx="29495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800"/>
              <a:t>P. David Pearson, UC Berkeley</a:t>
            </a:r>
          </a:p>
        </p:txBody>
      </p:sp>
    </p:spTree>
    <p:extLst>
      <p:ext uri="{BB962C8B-B14F-4D97-AF65-F5344CB8AC3E}">
        <p14:creationId xmlns:p14="http://schemas.microsoft.com/office/powerpoint/2010/main" val="216607155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7012121-50FB-7746-9DC3-2ED369EBB264}" type="slidenum">
              <a:rPr lang="en-US"/>
              <a:pPr/>
              <a:t>38</a:t>
            </a:fld>
            <a:endParaRPr lang="en-US"/>
          </a:p>
        </p:txBody>
      </p:sp>
      <p:sp>
        <p:nvSpPr>
          <p:cNvPr id="828418" name="Rectangle 2"/>
          <p:cNvSpPr>
            <a:spLocks noGrp="1" noChangeArrowheads="1"/>
          </p:cNvSpPr>
          <p:nvPr>
            <p:ph type="title"/>
          </p:nvPr>
        </p:nvSpPr>
        <p:spPr/>
        <p:txBody>
          <a:bodyPr>
            <a:normAutofit fontScale="90000"/>
          </a:bodyPr>
          <a:lstStyle/>
          <a:p>
            <a:r>
              <a:rPr lang="en-US" sz="4000"/>
              <a:t>Increasing the Validity of  Reading Assessments</a:t>
            </a:r>
          </a:p>
        </p:txBody>
      </p:sp>
      <p:sp>
        <p:nvSpPr>
          <p:cNvPr id="828419" name="Rectangle 3"/>
          <p:cNvSpPr>
            <a:spLocks noGrp="1" noChangeArrowheads="1"/>
          </p:cNvSpPr>
          <p:nvPr>
            <p:ph type="body" idx="1"/>
          </p:nvPr>
        </p:nvSpPr>
        <p:spPr/>
        <p:txBody>
          <a:bodyPr/>
          <a:lstStyle/>
          <a:p>
            <a:pPr>
              <a:lnSpc>
                <a:spcPct val="90000"/>
              </a:lnSpc>
            </a:pPr>
            <a:r>
              <a:rPr lang="en-US" dirty="0"/>
              <a:t>Begin with measures targeting domains directly related to the referral problem.</a:t>
            </a:r>
          </a:p>
          <a:p>
            <a:pPr>
              <a:lnSpc>
                <a:spcPct val="90000"/>
              </a:lnSpc>
            </a:pPr>
            <a:r>
              <a:rPr lang="en-US" dirty="0"/>
              <a:t>Supplement norm-referenced measures with criterion-referenced measures to ensure adequate coverage and increase instructionally relevant information. </a:t>
            </a:r>
          </a:p>
          <a:p>
            <a:pPr>
              <a:lnSpc>
                <a:spcPct val="90000"/>
              </a:lnSpc>
            </a:pPr>
            <a:r>
              <a:rPr lang="en-US" dirty="0"/>
              <a:t>Know the psychometric strengths and limitations of each measure you use.</a:t>
            </a:r>
          </a:p>
          <a:p>
            <a:pPr>
              <a:lnSpc>
                <a:spcPct val="90000"/>
              </a:lnSpc>
            </a:pPr>
            <a:endParaRPr lang="en-US" dirty="0"/>
          </a:p>
          <a:p>
            <a:pPr>
              <a:lnSpc>
                <a:spcPct val="90000"/>
              </a:lnSpc>
            </a:pPr>
            <a:endParaRPr lang="en-US" dirty="0"/>
          </a:p>
          <a:p>
            <a:pPr>
              <a:lnSpc>
                <a:spcPct val="90000"/>
              </a:lnSpc>
            </a:pPr>
            <a:endParaRPr lang="en-US" dirty="0"/>
          </a:p>
        </p:txBody>
      </p:sp>
      <p:sp>
        <p:nvSpPr>
          <p:cNvPr id="2" name="TextBox 1"/>
          <p:cNvSpPr txBox="1"/>
          <p:nvPr/>
        </p:nvSpPr>
        <p:spPr>
          <a:xfrm>
            <a:off x="6968408" y="5730602"/>
            <a:ext cx="1718392" cy="369332"/>
          </a:xfrm>
          <a:prstGeom prst="rect">
            <a:avLst/>
          </a:prstGeom>
          <a:noFill/>
        </p:spPr>
        <p:txBody>
          <a:bodyPr wrap="square" rtlCol="0">
            <a:spAutoFit/>
          </a:bodyPr>
          <a:lstStyle/>
          <a:p>
            <a:r>
              <a:rPr lang="en-US" dirty="0" err="1"/>
              <a:t>Rathvon</a:t>
            </a:r>
            <a:r>
              <a:rPr lang="en-US" dirty="0"/>
              <a:t>, N. </a:t>
            </a:r>
          </a:p>
        </p:txBody>
      </p:sp>
    </p:spTree>
    <p:extLst>
      <p:ext uri="{BB962C8B-B14F-4D97-AF65-F5344CB8AC3E}">
        <p14:creationId xmlns:p14="http://schemas.microsoft.com/office/powerpoint/2010/main" val="62484973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69333" y="382917"/>
            <a:ext cx="8850463" cy="6317784"/>
          </a:xfrm>
          <a:prstGeom prst="rect">
            <a:avLst/>
          </a:prstGeom>
        </p:spPr>
      </p:pic>
    </p:spTree>
    <p:extLst>
      <p:ext uri="{BB962C8B-B14F-4D97-AF65-F5344CB8AC3E}">
        <p14:creationId xmlns:p14="http://schemas.microsoft.com/office/powerpoint/2010/main" val="39721119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042489" y="0"/>
            <a:ext cx="4692316" cy="6858000"/>
          </a:xfrm>
          <a:prstGeom prst="rect">
            <a:avLst/>
          </a:prstGeom>
        </p:spPr>
      </p:pic>
    </p:spTree>
    <p:extLst>
      <p:ext uri="{BB962C8B-B14F-4D97-AF65-F5344CB8AC3E}">
        <p14:creationId xmlns:p14="http://schemas.microsoft.com/office/powerpoint/2010/main" val="166069646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508000"/>
            <a:ext cx="9144000" cy="5819862"/>
          </a:xfrm>
          <a:prstGeom prst="rect">
            <a:avLst/>
          </a:prstGeom>
        </p:spPr>
      </p:pic>
    </p:spTree>
    <p:extLst>
      <p:ext uri="{BB962C8B-B14F-4D97-AF65-F5344CB8AC3E}">
        <p14:creationId xmlns:p14="http://schemas.microsoft.com/office/powerpoint/2010/main" val="283401321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258692"/>
            <a:ext cx="9144000" cy="5488544"/>
          </a:xfrm>
          <a:prstGeom prst="rect">
            <a:avLst/>
          </a:prstGeom>
        </p:spPr>
      </p:pic>
    </p:spTree>
    <p:extLst>
      <p:ext uri="{BB962C8B-B14F-4D97-AF65-F5344CB8AC3E}">
        <p14:creationId xmlns:p14="http://schemas.microsoft.com/office/powerpoint/2010/main" val="359914660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2258" y="0"/>
            <a:ext cx="8549247" cy="2031325"/>
          </a:xfrm>
          <a:prstGeom prst="rect">
            <a:avLst/>
          </a:prstGeom>
          <a:noFill/>
        </p:spPr>
        <p:txBody>
          <a:bodyPr wrap="square" rtlCol="0">
            <a:spAutoFit/>
          </a:bodyPr>
          <a:lstStyle/>
          <a:p>
            <a:pPr algn="ctr"/>
            <a:r>
              <a:rPr lang="en-US" b="1" dirty="0" smtClean="0"/>
              <a:t>Let’s Do a Case Study</a:t>
            </a:r>
          </a:p>
          <a:p>
            <a:pPr algn="ctr"/>
            <a:r>
              <a:rPr lang="en-US" b="1" dirty="0" smtClean="0"/>
              <a:t>Background</a:t>
            </a:r>
            <a:r>
              <a:rPr lang="en-US" dirty="0" smtClean="0"/>
              <a:t>:</a:t>
            </a:r>
          </a:p>
          <a:p>
            <a:endParaRPr lang="en-US" dirty="0" smtClean="0"/>
          </a:p>
          <a:p>
            <a:r>
              <a:rPr lang="en-US" dirty="0" smtClean="0"/>
              <a:t>Ted Nugent is in first grade. He has received Early Literacy since October and he has worked with the classroom teacher in small group 3x a week. He also was screened further by the LA Specialist with the following data. What </a:t>
            </a:r>
            <a:r>
              <a:rPr lang="en-US" dirty="0" err="1" smtClean="0"/>
              <a:t>noticings</a:t>
            </a:r>
            <a:r>
              <a:rPr lang="en-US" dirty="0" smtClean="0"/>
              <a:t> hypothesis can you start to make?</a:t>
            </a:r>
          </a:p>
        </p:txBody>
      </p:sp>
      <p:graphicFrame>
        <p:nvGraphicFramePr>
          <p:cNvPr id="4" name="Table 3"/>
          <p:cNvGraphicFramePr>
            <a:graphicFrameLocks noGrp="1"/>
          </p:cNvGraphicFramePr>
          <p:nvPr>
            <p:extLst>
              <p:ext uri="{D42A27DB-BD31-4B8C-83A1-F6EECF244321}">
                <p14:modId xmlns:p14="http://schemas.microsoft.com/office/powerpoint/2010/main" val="2088701344"/>
              </p:ext>
            </p:extLst>
          </p:nvPr>
        </p:nvGraphicFramePr>
        <p:xfrm>
          <a:off x="322258" y="2152440"/>
          <a:ext cx="8549247" cy="4336133"/>
        </p:xfrm>
        <a:graphic>
          <a:graphicData uri="http://schemas.openxmlformats.org/drawingml/2006/table">
            <a:tbl>
              <a:tblPr firstRow="1" bandRow="1">
                <a:tableStyleId>{9D7B26C5-4107-4FEC-AEDC-1716B250A1EF}</a:tableStyleId>
              </a:tblPr>
              <a:tblGrid>
                <a:gridCol w="2849749"/>
                <a:gridCol w="2849749"/>
                <a:gridCol w="2849749"/>
              </a:tblGrid>
              <a:tr h="714137">
                <a:tc>
                  <a:txBody>
                    <a:bodyPr/>
                    <a:lstStyle/>
                    <a:p>
                      <a:pPr algn="ctr"/>
                      <a:r>
                        <a:rPr lang="en-US" dirty="0" smtClean="0"/>
                        <a:t>Tool</a:t>
                      </a:r>
                      <a:endParaRPr lang="en-US" dirty="0"/>
                    </a:p>
                  </a:txBody>
                  <a:tcPr/>
                </a:tc>
                <a:tc>
                  <a:txBody>
                    <a:bodyPr/>
                    <a:lstStyle/>
                    <a:p>
                      <a:pPr algn="ctr"/>
                      <a:r>
                        <a:rPr lang="en-US" dirty="0" smtClean="0"/>
                        <a:t>Fall</a:t>
                      </a:r>
                      <a:endParaRPr lang="en-US" dirty="0"/>
                    </a:p>
                  </a:txBody>
                  <a:tcPr/>
                </a:tc>
                <a:tc>
                  <a:txBody>
                    <a:bodyPr/>
                    <a:lstStyle/>
                    <a:p>
                      <a:pPr algn="ctr"/>
                      <a:r>
                        <a:rPr lang="en-US" dirty="0" smtClean="0"/>
                        <a:t>Winter</a:t>
                      </a:r>
                      <a:endParaRPr lang="en-US" dirty="0"/>
                    </a:p>
                  </a:txBody>
                  <a:tcPr/>
                </a:tc>
              </a:tr>
              <a:tr h="714137">
                <a:tc>
                  <a:txBody>
                    <a:bodyPr/>
                    <a:lstStyle/>
                    <a:p>
                      <a:pPr algn="ctr"/>
                      <a:r>
                        <a:rPr lang="en-US" dirty="0" smtClean="0"/>
                        <a:t>DRA2</a:t>
                      </a:r>
                      <a:endParaRPr lang="en-US" dirty="0"/>
                    </a:p>
                  </a:txBody>
                  <a:tcPr/>
                </a:tc>
                <a:tc>
                  <a:txBody>
                    <a:bodyPr/>
                    <a:lstStyle/>
                    <a:p>
                      <a:pPr algn="ctr"/>
                      <a:r>
                        <a:rPr lang="en-US" dirty="0" smtClean="0"/>
                        <a:t>3</a:t>
                      </a:r>
                      <a:endParaRPr lang="en-US" dirty="0"/>
                    </a:p>
                  </a:txBody>
                  <a:tcPr/>
                </a:tc>
                <a:tc>
                  <a:txBody>
                    <a:bodyPr/>
                    <a:lstStyle/>
                    <a:p>
                      <a:pPr algn="ctr"/>
                      <a:r>
                        <a:rPr lang="en-US" dirty="0" smtClean="0"/>
                        <a:t>4</a:t>
                      </a:r>
                      <a:endParaRPr lang="en-US" dirty="0"/>
                    </a:p>
                  </a:txBody>
                  <a:tcPr/>
                </a:tc>
              </a:tr>
              <a:tr h="714137">
                <a:tc>
                  <a:txBody>
                    <a:bodyPr/>
                    <a:lstStyle/>
                    <a:p>
                      <a:pPr algn="ctr"/>
                      <a:r>
                        <a:rPr lang="en-US" dirty="0" smtClean="0"/>
                        <a:t>Core Reading Words</a:t>
                      </a:r>
                      <a:endParaRPr lang="en-US" dirty="0"/>
                    </a:p>
                  </a:txBody>
                  <a:tcPr/>
                </a:tc>
                <a:tc>
                  <a:txBody>
                    <a:bodyPr/>
                    <a:lstStyle/>
                    <a:p>
                      <a:pPr algn="ctr"/>
                      <a:r>
                        <a:rPr lang="en-US" dirty="0" smtClean="0"/>
                        <a:t>4</a:t>
                      </a:r>
                      <a:endParaRPr lang="en-US" dirty="0"/>
                    </a:p>
                  </a:txBody>
                  <a:tcPr/>
                </a:tc>
                <a:tc>
                  <a:txBody>
                    <a:bodyPr/>
                    <a:lstStyle/>
                    <a:p>
                      <a:pPr algn="ctr"/>
                      <a:r>
                        <a:rPr lang="en-US" dirty="0" smtClean="0"/>
                        <a:t>12</a:t>
                      </a:r>
                      <a:endParaRPr lang="en-US" dirty="0"/>
                    </a:p>
                  </a:txBody>
                  <a:tcPr/>
                </a:tc>
              </a:tr>
              <a:tr h="714137">
                <a:tc>
                  <a:txBody>
                    <a:bodyPr/>
                    <a:lstStyle/>
                    <a:p>
                      <a:pPr algn="ctr"/>
                      <a:r>
                        <a:rPr lang="en-US" dirty="0" smtClean="0"/>
                        <a:t>Core Writing Words</a:t>
                      </a:r>
                      <a:endParaRPr lang="en-US" dirty="0"/>
                    </a:p>
                  </a:txBody>
                  <a:tcPr/>
                </a:tc>
                <a:tc>
                  <a:txBody>
                    <a:bodyPr/>
                    <a:lstStyle/>
                    <a:p>
                      <a:pPr algn="ctr"/>
                      <a:r>
                        <a:rPr lang="en-US" dirty="0" smtClean="0"/>
                        <a:t>11</a:t>
                      </a:r>
                      <a:endParaRPr lang="en-US" dirty="0"/>
                    </a:p>
                  </a:txBody>
                  <a:tcPr/>
                </a:tc>
                <a:tc>
                  <a:txBody>
                    <a:bodyPr/>
                    <a:lstStyle/>
                    <a:p>
                      <a:pPr algn="ctr"/>
                      <a:r>
                        <a:rPr lang="en-US" dirty="0" smtClean="0"/>
                        <a:t>14</a:t>
                      </a:r>
                      <a:endParaRPr lang="en-US" dirty="0"/>
                    </a:p>
                  </a:txBody>
                  <a:tcPr/>
                </a:tc>
              </a:tr>
              <a:tr h="765448">
                <a:tc>
                  <a:txBody>
                    <a:bodyPr/>
                    <a:lstStyle/>
                    <a:p>
                      <a:pPr algn="ctr"/>
                      <a:r>
                        <a:rPr lang="en-US" dirty="0" smtClean="0"/>
                        <a:t>Dictation (Hearing Phonemes)</a:t>
                      </a:r>
                      <a:endParaRPr lang="en-US" dirty="0"/>
                    </a:p>
                  </a:txBody>
                  <a:tcPr/>
                </a:tc>
                <a:tc>
                  <a:txBody>
                    <a:bodyPr/>
                    <a:lstStyle/>
                    <a:p>
                      <a:pPr algn="ctr"/>
                      <a:r>
                        <a:rPr lang="en-US" dirty="0" smtClean="0"/>
                        <a:t>31</a:t>
                      </a:r>
                      <a:endParaRPr lang="en-US" dirty="0"/>
                    </a:p>
                  </a:txBody>
                  <a:tcPr/>
                </a:tc>
                <a:tc>
                  <a:txBody>
                    <a:bodyPr/>
                    <a:lstStyle/>
                    <a:p>
                      <a:pPr algn="ctr"/>
                      <a:r>
                        <a:rPr lang="en-US" dirty="0" smtClean="0"/>
                        <a:t>41</a:t>
                      </a:r>
                      <a:endParaRPr lang="en-US" dirty="0"/>
                    </a:p>
                  </a:txBody>
                  <a:tcPr/>
                </a:tc>
              </a:tr>
              <a:tr h="714137">
                <a:tc>
                  <a:txBody>
                    <a:bodyPr/>
                    <a:lstStyle/>
                    <a:p>
                      <a:pPr algn="ctr"/>
                      <a:r>
                        <a:rPr lang="en-US" dirty="0" smtClean="0"/>
                        <a:t>Spelling</a:t>
                      </a:r>
                      <a:endParaRPr lang="en-US" dirty="0"/>
                    </a:p>
                  </a:txBody>
                  <a:tcPr/>
                </a:tc>
                <a:tc>
                  <a:txBody>
                    <a:bodyPr/>
                    <a:lstStyle/>
                    <a:p>
                      <a:pPr algn="ctr"/>
                      <a:r>
                        <a:rPr lang="en-US" dirty="0" smtClean="0"/>
                        <a:t>6</a:t>
                      </a:r>
                      <a:endParaRPr lang="en-US" dirty="0"/>
                    </a:p>
                  </a:txBody>
                  <a:tcPr/>
                </a:tc>
                <a:tc>
                  <a:txBody>
                    <a:bodyPr/>
                    <a:lstStyle/>
                    <a:p>
                      <a:pPr algn="ctr"/>
                      <a:r>
                        <a:rPr lang="en-US" dirty="0" smtClean="0"/>
                        <a:t>5</a:t>
                      </a:r>
                      <a:endParaRPr lang="en-US" dirty="0"/>
                    </a:p>
                  </a:txBody>
                  <a:tcPr/>
                </a:tc>
              </a:tr>
            </a:tbl>
          </a:graphicData>
        </a:graphic>
      </p:graphicFrame>
    </p:spTree>
    <p:extLst>
      <p:ext uri="{BB962C8B-B14F-4D97-AF65-F5344CB8AC3E}">
        <p14:creationId xmlns:p14="http://schemas.microsoft.com/office/powerpoint/2010/main" val="40753014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4"/>
          <p:cNvSpPr>
            <a:spLocks noGrp="1"/>
          </p:cNvSpPr>
          <p:nvPr>
            <p:ph type="title" idx="4294967295"/>
          </p:nvPr>
        </p:nvSpPr>
        <p:spPr>
          <a:xfrm>
            <a:off x="457200" y="274638"/>
            <a:ext cx="8229600" cy="868362"/>
          </a:xfrm>
        </p:spPr>
        <p:txBody>
          <a:bodyPr>
            <a:normAutofit fontScale="90000"/>
          </a:bodyPr>
          <a:lstStyle/>
          <a:p>
            <a:pPr eaLnBrk="1" hangingPunct="1">
              <a:defRPr/>
            </a:pPr>
            <a:r>
              <a:rPr lang="en-US" sz="2800" b="1" smtClean="0">
                <a:cs typeface="+mj-cs"/>
              </a:rPr>
              <a:t>Scheduled Team Meetings</a:t>
            </a:r>
            <a:br>
              <a:rPr lang="en-US" sz="2800" b="1" smtClean="0">
                <a:cs typeface="+mj-cs"/>
              </a:rPr>
            </a:br>
            <a:r>
              <a:rPr lang="en-US" sz="2400" b="1" smtClean="0">
                <a:cs typeface="+mj-cs"/>
              </a:rPr>
              <a:t>Card Placement</a:t>
            </a:r>
          </a:p>
        </p:txBody>
      </p:sp>
      <p:graphicFrame>
        <p:nvGraphicFramePr>
          <p:cNvPr id="65539" name="Group 3"/>
          <p:cNvGraphicFramePr>
            <a:graphicFrameLocks noGrp="1"/>
          </p:cNvGraphicFramePr>
          <p:nvPr>
            <p:ph idx="4294967295"/>
            <p:extLst>
              <p:ext uri="{D42A27DB-BD31-4B8C-83A1-F6EECF244321}">
                <p14:modId xmlns:p14="http://schemas.microsoft.com/office/powerpoint/2010/main" val="1373222006"/>
              </p:ext>
            </p:extLst>
          </p:nvPr>
        </p:nvGraphicFramePr>
        <p:xfrm>
          <a:off x="415752" y="1553400"/>
          <a:ext cx="8305800" cy="4389120"/>
        </p:xfrm>
        <a:graphic>
          <a:graphicData uri="http://schemas.openxmlformats.org/drawingml/2006/table">
            <a:tbl>
              <a:tblPr/>
              <a:tblGrid>
                <a:gridCol w="2743200"/>
                <a:gridCol w="2819400"/>
                <a:gridCol w="2743200"/>
              </a:tblGrid>
              <a:tr h="198438">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FF0000"/>
                          </a:solidFill>
                          <a:effectLst/>
                          <a:latin typeface="Calibri" charset="0"/>
                          <a:ea typeface="ＭＳ Ｐゴシック" charset="0"/>
                        </a:rPr>
                        <a:t>Kindergarten</a:t>
                      </a:r>
                      <a:endParaRPr kumimoji="0" lang="en-US" sz="1800" b="0" i="0" u="none" strike="noStrike" cap="none" normalizeH="0" baseline="0" dirty="0">
                        <a:ln>
                          <a:noFill/>
                        </a:ln>
                        <a:solidFill>
                          <a:srgbClr val="FFFFFF"/>
                        </a:solidFill>
                        <a:effectLst/>
                        <a:latin typeface="Calibri" charset="0"/>
                        <a:ea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FF0000"/>
                          </a:solidFill>
                          <a:effectLst/>
                          <a:latin typeface="Calibri" charset="0"/>
                          <a:ea typeface="ＭＳ Ｐゴシック" charset="0"/>
                        </a:rPr>
                        <a:t>(letter sounds)</a:t>
                      </a:r>
                      <a:endParaRPr kumimoji="0" lang="en-US" sz="1800" b="0" i="0" u="none" strike="noStrike" cap="none" normalizeH="0" baseline="0" dirty="0">
                        <a:ln>
                          <a:noFill/>
                        </a:ln>
                        <a:solidFill>
                          <a:srgbClr val="FFFFFF"/>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FF0000"/>
                          </a:solidFill>
                          <a:effectLst/>
                          <a:latin typeface="Calibri" charset="0"/>
                          <a:ea typeface="ＭＳ Ｐゴシック" charset="0"/>
                        </a:rPr>
                        <a:t>Below</a:t>
                      </a:r>
                      <a:endParaRPr kumimoji="0" lang="en-US" sz="1800" b="0" i="0" u="none" strike="noStrike" cap="none" normalizeH="0" baseline="0">
                        <a:ln>
                          <a:noFill/>
                        </a:ln>
                        <a:solidFill>
                          <a:srgbClr val="FFFFFF"/>
                        </a:solidFill>
                        <a:effectLst/>
                        <a:latin typeface="Calibri" charset="0"/>
                        <a:ea typeface="ＭＳ Ｐゴシック" charset="0"/>
                      </a:endParaRPr>
                    </a:p>
                  </a:txBody>
                  <a:tcPr marL="68580" marR="68580" marT="0" marB="0" horzOverflow="overflow">
                    <a:lnL>
                      <a:noFill/>
                    </a:lnL>
                    <a:lnR>
                      <a:noFill/>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FF0000"/>
                          </a:solidFill>
                          <a:effectLst/>
                          <a:latin typeface="Calibri" charset="0"/>
                          <a:ea typeface="ＭＳ Ｐゴシック" charset="0"/>
                        </a:rPr>
                        <a:t>0-10</a:t>
                      </a:r>
                      <a:endParaRPr kumimoji="0" lang="en-US" sz="1800" b="0" i="0" u="none" strike="noStrike" cap="none" normalizeH="0" baseline="0">
                        <a:ln>
                          <a:noFill/>
                        </a:ln>
                        <a:solidFill>
                          <a:srgbClr val="FFFFFF"/>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FF0000"/>
                          </a:solidFill>
                          <a:effectLst/>
                          <a:latin typeface="Calibri" charset="0"/>
                          <a:ea typeface="ＭＳ Ｐゴシック" charset="0"/>
                        </a:rPr>
                        <a:t>Approaching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a:noFill/>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FF0000"/>
                          </a:solidFill>
                          <a:effectLst/>
                          <a:latin typeface="Calibri" charset="0"/>
                          <a:ea typeface="ＭＳ Ｐゴシック" charset="0"/>
                        </a:rPr>
                        <a:t>11-20</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FF0000"/>
                          </a:solidFill>
                          <a:effectLst/>
                          <a:latin typeface="Calibri" charset="0"/>
                          <a:ea typeface="ＭＳ Ｐゴシック" charset="0"/>
                        </a:rPr>
                        <a:t>Meeting</a:t>
                      </a:r>
                      <a:endParaRPr kumimoji="0" lang="en-US" sz="1800" b="0" i="0" u="none" strike="noStrike" cap="none" normalizeH="0" baseline="0" dirty="0">
                        <a:ln>
                          <a:noFill/>
                        </a:ln>
                        <a:solidFill>
                          <a:srgbClr val="000000"/>
                        </a:solidFill>
                        <a:effectLst/>
                        <a:latin typeface="Calibri" charset="0"/>
                        <a:ea typeface="ＭＳ Ｐゴシック" charset="0"/>
                      </a:endParaRPr>
                    </a:p>
                  </a:txBody>
                  <a:tcPr marL="68580" marR="68580" marT="0" marB="0"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FF0000"/>
                          </a:solidFill>
                          <a:effectLst/>
                          <a:latin typeface="Calibri" charset="0"/>
                          <a:ea typeface="ＭＳ Ｐゴシック" charset="0"/>
                        </a:rPr>
                        <a:t>21</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FF0000"/>
                          </a:solidFill>
                          <a:effectLst/>
                          <a:latin typeface="Calibri" charset="0"/>
                          <a:ea typeface="ＭＳ Ｐゴシック" charset="0"/>
                        </a:rPr>
                        <a:t>Exceeding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a:noFill/>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FF0000"/>
                          </a:solidFill>
                          <a:effectLst/>
                          <a:latin typeface="Calibri" charset="0"/>
                          <a:ea typeface="ＭＳ Ｐゴシック" charset="0"/>
                        </a:rPr>
                        <a:t>22-26</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r>
              <a:tr h="268288">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Grade 1</a:t>
                      </a:r>
                      <a:endParaRPr kumimoji="0" lang="en-US" sz="1800" b="0" i="0" u="none" strike="noStrike" cap="none" normalizeH="0" baseline="0">
                        <a:ln>
                          <a:noFill/>
                        </a:ln>
                        <a:solidFill>
                          <a:srgbClr val="000000"/>
                        </a:solidFill>
                        <a:effectLst/>
                        <a:latin typeface="Calibri" charset="0"/>
                        <a:ea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(Developmental Reading Assessment-DRA)</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Below</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A</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Approaching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B-G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Meeting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H</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Exceeding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70C0"/>
                          </a:solidFill>
                          <a:effectLst/>
                          <a:latin typeface="Calibri" charset="0"/>
                          <a:ea typeface="ＭＳ Ｐゴシック" charset="0"/>
                        </a:rPr>
                        <a:t>Above H</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r>
              <a:tr h="268288">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Grade 2</a:t>
                      </a:r>
                      <a:endParaRPr kumimoji="0" lang="en-US" sz="1800" b="0" i="0" u="none" strike="noStrike" cap="none" normalizeH="0" baseline="0">
                        <a:ln>
                          <a:noFill/>
                        </a:ln>
                        <a:solidFill>
                          <a:srgbClr val="000000"/>
                        </a:solidFill>
                        <a:effectLst/>
                        <a:latin typeface="Calibri" charset="0"/>
                        <a:ea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(Developmental Reading Assessment-DRA)</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Below</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Below H</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Approaching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H-K</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Meeting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L</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555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Exceeding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7030A0"/>
                          </a:solidFill>
                          <a:effectLst/>
                          <a:latin typeface="Calibri" charset="0"/>
                          <a:ea typeface="ＭＳ Ｐゴシック" charset="0"/>
                        </a:rPr>
                        <a:t>Above L</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r>
              <a:tr h="268288">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Grade 3</a:t>
                      </a:r>
                      <a:endParaRPr kumimoji="0" lang="en-US" sz="1800" b="0" i="0" u="none" strike="noStrike" cap="none" normalizeH="0" baseline="0">
                        <a:ln>
                          <a:noFill/>
                        </a:ln>
                        <a:solidFill>
                          <a:srgbClr val="000000"/>
                        </a:solidFill>
                        <a:effectLst/>
                        <a:latin typeface="Calibri" charset="0"/>
                        <a:ea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(Developmental Reading Assessment-DRA)</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w="12700" cap="flat" cmpd="sng" algn="ctr">
                      <a:solidFill>
                        <a:schemeClr val="bg1"/>
                      </a:solidFill>
                      <a:prstDash val="solid"/>
                      <a:round/>
                      <a:headEnd type="none" w="med" len="med"/>
                      <a:tailEnd type="none" w="med" len="med"/>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Below</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a:noFill/>
                    </a:ln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Below L</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Approaching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L-N</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Meeting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O</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6828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B050"/>
                          </a:solidFill>
                          <a:effectLst/>
                          <a:latin typeface="Calibri" charset="0"/>
                          <a:ea typeface="ＭＳ Ｐゴシック" charset="0"/>
                        </a:rPr>
                        <a:t>Exceeding</a:t>
                      </a:r>
                      <a:endParaRPr kumimoji="0" lang="en-US" sz="1800" b="0" i="0" u="none" strike="noStrike" cap="none" normalizeH="0" baseline="0">
                        <a:ln>
                          <a:noFill/>
                        </a:ln>
                        <a:solidFill>
                          <a:srgbClr val="000000"/>
                        </a:solidFill>
                        <a:effectLst/>
                        <a:latin typeface="Calibri" charset="0"/>
                        <a:ea typeface="ＭＳ Ｐゴシック" charset="0"/>
                      </a:endParaRPr>
                    </a:p>
                  </a:txBody>
                  <a:tcPr marL="68580" marR="68580" marT="0" marB="0" horzOverflow="overflow">
                    <a:lnL>
                      <a:noFill/>
                    </a:lnL>
                    <a:lnR>
                      <a:noFill/>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B050"/>
                          </a:solidFill>
                          <a:effectLst/>
                          <a:latin typeface="Calibri" charset="0"/>
                          <a:ea typeface="ＭＳ Ｐゴシック" charset="0"/>
                        </a:rPr>
                        <a:t>Above O</a:t>
                      </a:r>
                      <a:endParaRPr kumimoji="0" lang="en-US" sz="1800" b="0" i="0" u="none" strike="noStrike" cap="none" normalizeH="0" baseline="0" dirty="0">
                        <a:ln>
                          <a:noFill/>
                        </a:ln>
                        <a:solidFill>
                          <a:srgbClr val="000000"/>
                        </a:solidFill>
                        <a:effectLst/>
                        <a:latin typeface="Calibri" charset="0"/>
                        <a:ea typeface="ＭＳ Ｐゴシック" charset="0"/>
                      </a:endParaRPr>
                    </a:p>
                  </a:txBody>
                  <a:tcPr marL="68580" marR="68580" marT="0" marB="0" horzOverflow="overflow">
                    <a:lnL>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7F3F4"/>
                    </a:solidFill>
                  </a:tcPr>
                </a:tc>
              </a:tr>
            </a:tbl>
          </a:graphicData>
        </a:graphic>
      </p:graphicFrame>
    </p:spTree>
    <p:extLst>
      <p:ext uri="{BB962C8B-B14F-4D97-AF65-F5344CB8AC3E}">
        <p14:creationId xmlns:p14="http://schemas.microsoft.com/office/powerpoint/2010/main" val="382539272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457200" y="457200"/>
            <a:ext cx="8229600" cy="858838"/>
          </a:xfrm>
        </p:spPr>
        <p:txBody>
          <a:bodyPr/>
          <a:lstStyle/>
          <a:p>
            <a:pPr eaLnBrk="1" hangingPunct="1">
              <a:defRPr/>
            </a:pPr>
            <a:r>
              <a:rPr lang="en-US" b="1" dirty="0" smtClean="0">
                <a:cs typeface="+mj-cs"/>
              </a:rPr>
              <a:t>Intervention </a:t>
            </a:r>
            <a:r>
              <a:rPr lang="en-US" b="1" dirty="0" smtClean="0"/>
              <a:t>Survey</a:t>
            </a:r>
            <a:endParaRPr lang="en-US" b="1" dirty="0" smtClean="0">
              <a:cs typeface="+mj-cs"/>
            </a:endParaRPr>
          </a:p>
        </p:txBody>
      </p:sp>
      <p:sp>
        <p:nvSpPr>
          <p:cNvPr id="68611" name="Rectangle 3"/>
          <p:cNvSpPr>
            <a:spLocks noGrp="1" noChangeArrowheads="1"/>
          </p:cNvSpPr>
          <p:nvPr>
            <p:ph type="body" sz="half" idx="4294967295"/>
          </p:nvPr>
        </p:nvSpPr>
        <p:spPr>
          <a:xfrm>
            <a:off x="294105" y="1371600"/>
            <a:ext cx="5420895" cy="4525963"/>
          </a:xfrm>
        </p:spPr>
        <p:txBody>
          <a:bodyPr/>
          <a:lstStyle/>
          <a:p>
            <a:pPr>
              <a:lnSpc>
                <a:spcPct val="80000"/>
              </a:lnSpc>
              <a:defRPr/>
            </a:pPr>
            <a:r>
              <a:rPr lang="en-US" dirty="0" smtClean="0"/>
              <a:t>Tier  1 </a:t>
            </a:r>
          </a:p>
          <a:p>
            <a:pPr marL="0" indent="0">
              <a:lnSpc>
                <a:spcPct val="80000"/>
              </a:lnSpc>
              <a:buNone/>
              <a:defRPr/>
            </a:pPr>
            <a:r>
              <a:rPr lang="en-US" dirty="0" smtClean="0"/>
              <a:t>Classroom Interventions</a:t>
            </a:r>
          </a:p>
          <a:p>
            <a:pPr>
              <a:lnSpc>
                <a:spcPct val="80000"/>
              </a:lnSpc>
              <a:defRPr/>
            </a:pPr>
            <a:endParaRPr lang="en-US" dirty="0"/>
          </a:p>
          <a:p>
            <a:pPr>
              <a:lnSpc>
                <a:spcPct val="80000"/>
              </a:lnSpc>
              <a:defRPr/>
            </a:pPr>
            <a:r>
              <a:rPr lang="en-US" dirty="0" smtClean="0"/>
              <a:t>Tier 2 </a:t>
            </a:r>
          </a:p>
          <a:p>
            <a:pPr marL="0" indent="0">
              <a:lnSpc>
                <a:spcPct val="80000"/>
              </a:lnSpc>
              <a:buNone/>
              <a:defRPr/>
            </a:pPr>
            <a:r>
              <a:rPr lang="en-US" dirty="0" smtClean="0"/>
              <a:t>In or Out</a:t>
            </a:r>
          </a:p>
          <a:p>
            <a:pPr>
              <a:lnSpc>
                <a:spcPct val="80000"/>
              </a:lnSpc>
              <a:defRPr/>
            </a:pPr>
            <a:endParaRPr lang="en-US" dirty="0"/>
          </a:p>
          <a:p>
            <a:pPr>
              <a:lnSpc>
                <a:spcPct val="80000"/>
              </a:lnSpc>
              <a:defRPr/>
            </a:pPr>
            <a:r>
              <a:rPr lang="en-US" dirty="0" smtClean="0"/>
              <a:t>Tier 3- </a:t>
            </a:r>
          </a:p>
          <a:p>
            <a:pPr marL="0" indent="0">
              <a:lnSpc>
                <a:spcPct val="80000"/>
              </a:lnSpc>
              <a:buNone/>
              <a:defRPr/>
            </a:pPr>
            <a:r>
              <a:rPr lang="en-US" dirty="0" smtClean="0"/>
              <a:t>Intense Models</a:t>
            </a:r>
          </a:p>
        </p:txBody>
      </p:sp>
      <p:pic>
        <p:nvPicPr>
          <p:cNvPr id="84995" name="Picture 5" descr="C:\Documents and Settings\cmelvil\Desktop\Earobic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810" y="1905000"/>
            <a:ext cx="2690190" cy="321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128726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85198"/>
            <a:ext cx="8229600" cy="1143000"/>
          </a:xfrm>
        </p:spPr>
        <p:txBody>
          <a:bodyPr/>
          <a:lstStyle/>
          <a:p>
            <a:pPr eaLnBrk="1" hangingPunct="1"/>
            <a:r>
              <a:rPr lang="en-US" dirty="0" smtClean="0"/>
              <a:t>Rank Where Do I Begin? Why?</a:t>
            </a:r>
          </a:p>
        </p:txBody>
      </p:sp>
      <p:sp>
        <p:nvSpPr>
          <p:cNvPr id="3" name="TextBox 2"/>
          <p:cNvSpPr txBox="1"/>
          <p:nvPr/>
        </p:nvSpPr>
        <p:spPr>
          <a:xfrm>
            <a:off x="457200" y="1308804"/>
            <a:ext cx="7467600" cy="5016500"/>
          </a:xfrm>
          <a:prstGeom prst="rect">
            <a:avLst/>
          </a:prstGeom>
          <a:noFill/>
        </p:spPr>
        <p:txBody>
          <a:bodyPr>
            <a:spAutoFit/>
          </a:bodyPr>
          <a:lstStyle/>
          <a:p>
            <a:pPr algn="ctr">
              <a:defRPr/>
            </a:pPr>
            <a:r>
              <a:rPr lang="en-US" sz="4000" dirty="0">
                <a:latin typeface="+mn-lt"/>
              </a:rPr>
              <a:t>List of strategies:</a:t>
            </a:r>
          </a:p>
          <a:p>
            <a:pPr>
              <a:defRPr/>
            </a:pPr>
            <a:endParaRPr lang="en-US" sz="4000" dirty="0">
              <a:latin typeface="+mn-lt"/>
            </a:endParaRPr>
          </a:p>
          <a:p>
            <a:pPr>
              <a:buFont typeface="Arial"/>
              <a:buChar char="•"/>
              <a:defRPr/>
            </a:pPr>
            <a:r>
              <a:rPr lang="en-US" sz="4000" dirty="0">
                <a:latin typeface="+mn-lt"/>
              </a:rPr>
              <a:t>Decoding</a:t>
            </a:r>
          </a:p>
          <a:p>
            <a:pPr>
              <a:buFont typeface="Arial"/>
              <a:buChar char="•"/>
              <a:defRPr/>
            </a:pPr>
            <a:r>
              <a:rPr lang="en-US" sz="4000" dirty="0">
                <a:latin typeface="+mn-lt"/>
              </a:rPr>
              <a:t>Risk Taking</a:t>
            </a:r>
          </a:p>
          <a:p>
            <a:pPr>
              <a:buFont typeface="Arial"/>
              <a:buChar char="•"/>
              <a:defRPr/>
            </a:pPr>
            <a:r>
              <a:rPr lang="en-US" sz="4000" dirty="0">
                <a:latin typeface="+mn-lt"/>
              </a:rPr>
              <a:t>Oral Retelling</a:t>
            </a:r>
          </a:p>
          <a:p>
            <a:pPr>
              <a:buFont typeface="Arial"/>
              <a:buChar char="•"/>
              <a:defRPr/>
            </a:pPr>
            <a:r>
              <a:rPr lang="en-US" sz="4000" dirty="0">
                <a:latin typeface="+mn-lt"/>
              </a:rPr>
              <a:t>Self Monitoring</a:t>
            </a:r>
          </a:p>
          <a:p>
            <a:pPr>
              <a:buFont typeface="Arial"/>
              <a:buChar char="•"/>
              <a:defRPr/>
            </a:pPr>
            <a:r>
              <a:rPr lang="en-US" sz="4000" dirty="0">
                <a:latin typeface="+mn-lt"/>
              </a:rPr>
              <a:t>Fluency</a:t>
            </a:r>
          </a:p>
          <a:p>
            <a:pPr>
              <a:buFont typeface="Arial"/>
              <a:buChar char="•"/>
              <a:defRPr/>
            </a:pPr>
            <a:r>
              <a:rPr lang="en-US" sz="4000" dirty="0">
                <a:latin typeface="+mn-lt"/>
              </a:rPr>
              <a:t>Comprehension</a:t>
            </a:r>
          </a:p>
        </p:txBody>
      </p:sp>
      <p:pic>
        <p:nvPicPr>
          <p:cNvPr id="4" name="Recorded Sound">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990348" y="4451684"/>
            <a:ext cx="1696452" cy="1696452"/>
          </a:xfrm>
          <a:prstGeom prst="rect">
            <a:avLst/>
          </a:prstGeom>
        </p:spPr>
      </p:pic>
    </p:spTree>
    <p:extLst>
      <p:ext uri="{BB962C8B-B14F-4D97-AF65-F5344CB8AC3E}">
        <p14:creationId xmlns:p14="http://schemas.microsoft.com/office/powerpoint/2010/main" val="2423345417"/>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75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914400" y="2057400"/>
            <a:ext cx="7924800" cy="4114800"/>
          </a:xfrm>
        </p:spPr>
        <p:txBody>
          <a:bodyPr/>
          <a:lstStyle/>
          <a:p>
            <a:r>
              <a:rPr lang="en-US" sz="4200">
                <a:cs typeface="Times New Roman" charset="0"/>
              </a:rPr>
              <a:t>Bottom-up processing (decoding)</a:t>
            </a:r>
          </a:p>
          <a:p>
            <a:pPr>
              <a:buFontTx/>
              <a:buNone/>
            </a:pPr>
            <a:endParaRPr lang="en-US" sz="4200">
              <a:cs typeface="Times New Roman" charset="0"/>
            </a:endParaRPr>
          </a:p>
          <a:p>
            <a:r>
              <a:rPr lang="en-US" sz="4200">
                <a:cs typeface="Times New Roman" charset="0"/>
              </a:rPr>
              <a:t>Top-down processing</a:t>
            </a:r>
          </a:p>
          <a:p>
            <a:pPr>
              <a:buFontTx/>
              <a:buNone/>
            </a:pPr>
            <a:endParaRPr lang="en-US" sz="4200">
              <a:cs typeface="Times New Roman" charset="0"/>
            </a:endParaRPr>
          </a:p>
          <a:p>
            <a:r>
              <a:rPr lang="en-US" sz="4200">
                <a:cs typeface="Times New Roman" charset="0"/>
              </a:rPr>
              <a:t>Interactive approach</a:t>
            </a:r>
          </a:p>
        </p:txBody>
      </p:sp>
      <p:sp>
        <p:nvSpPr>
          <p:cNvPr id="16388" name="Rectangle 4"/>
          <p:cNvSpPr>
            <a:spLocks noGrp="1" noChangeArrowheads="1"/>
          </p:cNvSpPr>
          <p:nvPr>
            <p:ph type="title"/>
          </p:nvPr>
        </p:nvSpPr>
        <p:spPr>
          <a:noFill/>
          <a:ln/>
        </p:spPr>
        <p:txBody>
          <a:bodyPr/>
          <a:lstStyle/>
          <a:p>
            <a:r>
              <a:rPr lang="en-US" sz="6000"/>
              <a:t>Models of Reading</a:t>
            </a:r>
          </a:p>
        </p:txBody>
      </p:sp>
      <p:sp>
        <p:nvSpPr>
          <p:cNvPr id="16390" name="Line 6"/>
          <p:cNvSpPr>
            <a:spLocks noChangeShapeType="1"/>
          </p:cNvSpPr>
          <p:nvPr/>
        </p:nvSpPr>
        <p:spPr bwMode="auto">
          <a:xfrm>
            <a:off x="838200" y="1371600"/>
            <a:ext cx="7620000" cy="0"/>
          </a:xfrm>
          <a:prstGeom prst="line">
            <a:avLst/>
          </a:prstGeom>
          <a:noFill/>
          <a:ln w="25400">
            <a:pattFill prst="wdDnDiag">
              <a:fgClr>
                <a:srgbClr val="12195C"/>
              </a:fgClr>
              <a:bgClr>
                <a:srgbClr val="1D3D97"/>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30606419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3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nvGraphicFramePr>
        <p:xfrm>
          <a:off x="6781800" y="304800"/>
          <a:ext cx="1608138" cy="1535113"/>
        </p:xfrm>
        <a:graphic>
          <a:graphicData uri="http://schemas.openxmlformats.org/presentationml/2006/ole">
            <mc:AlternateContent xmlns:mc="http://schemas.openxmlformats.org/markup-compatibility/2006">
              <mc:Choice xmlns:v="urn:schemas-microsoft-com:vml" Requires="v">
                <p:oleObj spid="_x0000_s1123" name="Clip" r:id="rId4" imgW="3633120" imgH="3468960" progId="MS_ClipArt_Gallery.2">
                  <p:embed/>
                </p:oleObj>
              </mc:Choice>
              <mc:Fallback>
                <p:oleObj name="Clip" r:id="rId4" imgW="3633120" imgH="3468960"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800" y="304800"/>
                        <a:ext cx="1608138" cy="153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5" name="Text Box 3"/>
          <p:cNvSpPr txBox="1">
            <a:spLocks noChangeArrowheads="1"/>
          </p:cNvSpPr>
          <p:nvPr/>
        </p:nvSpPr>
        <p:spPr bwMode="auto">
          <a:xfrm>
            <a:off x="228600" y="228600"/>
            <a:ext cx="66294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4400">
                <a:latin typeface="Symbol" charset="0"/>
              </a:rPr>
              <a:t>The   cat   is   in   the     grass.</a:t>
            </a:r>
            <a:r>
              <a:rPr lang="en-US" sz="4400"/>
              <a:t> </a:t>
            </a:r>
          </a:p>
        </p:txBody>
      </p:sp>
      <p:graphicFrame>
        <p:nvGraphicFramePr>
          <p:cNvPr id="6" name="Object 3"/>
          <p:cNvGraphicFramePr>
            <a:graphicFrameLocks noChangeAspect="1"/>
          </p:cNvGraphicFramePr>
          <p:nvPr/>
        </p:nvGraphicFramePr>
        <p:xfrm>
          <a:off x="6705600" y="2428875"/>
          <a:ext cx="1660525" cy="2143125"/>
        </p:xfrm>
        <a:graphic>
          <a:graphicData uri="http://schemas.openxmlformats.org/presentationml/2006/ole">
            <mc:AlternateContent xmlns:mc="http://schemas.openxmlformats.org/markup-compatibility/2006">
              <mc:Choice xmlns:v="urn:schemas-microsoft-com:vml" Requires="v">
                <p:oleObj spid="_x0000_s1124" name="Clip" r:id="rId6" imgW="1402920" imgH="1811520" progId="MS_ClipArt_Gallery.2">
                  <p:embed/>
                </p:oleObj>
              </mc:Choice>
              <mc:Fallback>
                <p:oleObj name="Clip" r:id="rId6" imgW="1402920" imgH="1811520" progId="MS_ClipArt_Gallery.2">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05600" y="2428875"/>
                        <a:ext cx="1660525" cy="2143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7" name="Object 4"/>
          <p:cNvGraphicFramePr>
            <a:graphicFrameLocks noChangeAspect="1"/>
          </p:cNvGraphicFramePr>
          <p:nvPr/>
        </p:nvGraphicFramePr>
        <p:xfrm>
          <a:off x="6751638" y="4683125"/>
          <a:ext cx="2035175" cy="2251075"/>
        </p:xfrm>
        <a:graphic>
          <a:graphicData uri="http://schemas.openxmlformats.org/presentationml/2006/ole">
            <mc:AlternateContent xmlns:mc="http://schemas.openxmlformats.org/markup-compatibility/2006">
              <mc:Choice xmlns:v="urn:schemas-microsoft-com:vml" Requires="v">
                <p:oleObj spid="_x0000_s1125" name="Clip" r:id="rId8" imgW="1721520" imgH="1903320" progId="MS_ClipArt_Gallery.2">
                  <p:embed/>
                </p:oleObj>
              </mc:Choice>
              <mc:Fallback>
                <p:oleObj name="Clip" r:id="rId8" imgW="1721520" imgH="1903320" progId="MS_ClipArt_Gallery.2">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51638" y="4683125"/>
                        <a:ext cx="2035175" cy="2251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8" name="Rectangle 7"/>
          <p:cNvSpPr>
            <a:spLocks noChangeArrowheads="1"/>
          </p:cNvSpPr>
          <p:nvPr/>
        </p:nvSpPr>
        <p:spPr bwMode="auto">
          <a:xfrm>
            <a:off x="304800" y="2362200"/>
            <a:ext cx="53340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spcBef>
                <a:spcPct val="50000"/>
              </a:spcBef>
              <a:buFont typeface="Symbol" charset="0"/>
              <a:buNone/>
            </a:pPr>
            <a:r>
              <a:rPr lang="en-US" sz="4400">
                <a:latin typeface="Symbol" charset="0"/>
              </a:rPr>
              <a:t>The  cat  is   in   the  lady</a:t>
            </a:r>
            <a:r>
              <a:rPr lang="ja-JP" altLang="en-US" sz="4400">
                <a:latin typeface="Symbol" charset="0"/>
              </a:rPr>
              <a:t>’</a:t>
            </a:r>
            <a:r>
              <a:rPr lang="en-US" sz="4400">
                <a:latin typeface="Symbol" charset="0"/>
              </a:rPr>
              <a:t>s   lap.   </a:t>
            </a:r>
          </a:p>
        </p:txBody>
      </p:sp>
      <p:sp>
        <p:nvSpPr>
          <p:cNvPr id="9" name="Rectangle 8"/>
          <p:cNvSpPr>
            <a:spLocks noChangeArrowheads="1"/>
          </p:cNvSpPr>
          <p:nvPr/>
        </p:nvSpPr>
        <p:spPr bwMode="auto">
          <a:xfrm>
            <a:off x="381000" y="4648200"/>
            <a:ext cx="45720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spcBef>
                <a:spcPct val="50000"/>
              </a:spcBef>
              <a:buFont typeface="Symbol" charset="0"/>
              <a:buChar char=" "/>
            </a:pPr>
            <a:r>
              <a:rPr lang="en-US" sz="4400">
                <a:latin typeface="Symbol" charset="0"/>
              </a:rPr>
              <a:t>Oh  no,  the  cat  is  in  the  tree.</a:t>
            </a:r>
          </a:p>
        </p:txBody>
      </p:sp>
    </p:spTree>
    <p:extLst>
      <p:ext uri="{BB962C8B-B14F-4D97-AF65-F5344CB8AC3E}">
        <p14:creationId xmlns:p14="http://schemas.microsoft.com/office/powerpoint/2010/main" val="4226510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accel="50000" decel="5000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0949" y="342648"/>
            <a:ext cx="8748404" cy="6186310"/>
          </a:xfrm>
          <a:prstGeom prst="rect">
            <a:avLst/>
          </a:prstGeom>
          <a:noFill/>
        </p:spPr>
        <p:txBody>
          <a:bodyPr wrap="square" rtlCol="0">
            <a:spAutoFit/>
          </a:bodyPr>
          <a:lstStyle/>
          <a:p>
            <a:pPr>
              <a:buFont typeface="Arial"/>
              <a:buChar char="•"/>
            </a:pPr>
            <a:r>
              <a:rPr lang="en-US" sz="3600" dirty="0" smtClean="0"/>
              <a:t>Peter led Bridget into the waiting room.</a:t>
            </a:r>
          </a:p>
          <a:p>
            <a:pPr>
              <a:buFont typeface="Arial"/>
              <a:buChar char="•"/>
            </a:pPr>
            <a:r>
              <a:rPr lang="en-US" sz="3600" dirty="0" smtClean="0"/>
              <a:t>He realized that she was extremely nervous, so he gently suggested that she sit down.</a:t>
            </a:r>
          </a:p>
          <a:p>
            <a:pPr>
              <a:buFont typeface="Arial"/>
              <a:buChar char="•"/>
            </a:pPr>
            <a:r>
              <a:rPr lang="en-US" sz="3600" dirty="0" smtClean="0"/>
              <a:t>Bridget ignored him and began to pace frantically.</a:t>
            </a:r>
          </a:p>
          <a:p>
            <a:pPr>
              <a:buFont typeface="Arial"/>
              <a:buChar char="•"/>
            </a:pPr>
            <a:r>
              <a:rPr lang="en-US" sz="3600" dirty="0" smtClean="0"/>
              <a:t>The other patients watched her warily and several also began pacing.</a:t>
            </a:r>
          </a:p>
          <a:p>
            <a:pPr>
              <a:buFont typeface="Arial"/>
              <a:buChar char="•"/>
            </a:pPr>
            <a:r>
              <a:rPr lang="en-US" sz="3600" dirty="0" smtClean="0"/>
              <a:t>As a scream rang out from the inner office, Peter angrily forced Bridget to sit down.</a:t>
            </a:r>
          </a:p>
          <a:p>
            <a:pPr>
              <a:buFont typeface="Arial"/>
              <a:buChar char="•"/>
            </a:pPr>
            <a:r>
              <a:rPr lang="en-US" sz="3600" dirty="0" smtClean="0"/>
              <a:t>Bridget moved closer to Peter, who leaned down and tenderly scratched her ears.</a:t>
            </a:r>
            <a:endParaRPr lang="en-US" sz="3600" dirty="0"/>
          </a:p>
        </p:txBody>
      </p:sp>
    </p:spTree>
    <p:extLst>
      <p:ext uri="{BB962C8B-B14F-4D97-AF65-F5344CB8AC3E}">
        <p14:creationId xmlns:p14="http://schemas.microsoft.com/office/powerpoint/2010/main" val="21556550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down)">
                                      <p:cBhvr>
                                        <p:cTn id="25" dur="580">
                                          <p:stCondLst>
                                            <p:cond delay="0"/>
                                          </p:stCondLst>
                                        </p:cTn>
                                        <p:tgtEl>
                                          <p:spTgt spid="5">
                                            <p:txEl>
                                              <p:pRg st="1" end="1"/>
                                            </p:txEl>
                                          </p:spTgt>
                                        </p:tgtEl>
                                      </p:cBhvr>
                                    </p:animEffect>
                                    <p:anim calcmode="lin" valueType="num">
                                      <p:cBhvr>
                                        <p:cTn id="26" dur="1822" tmFilter="0,0; 0.14,0.36; 0.43,0.73; 0.71,0.91; 1.0,1.0">
                                          <p:stCondLst>
                                            <p:cond delay="0"/>
                                          </p:stCondLst>
                                        </p:cTn>
                                        <p:tgtEl>
                                          <p:spTgt spid="5">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xEl>
                                              <p:pRg st="1" end="1"/>
                                            </p:txEl>
                                          </p:spTgt>
                                        </p:tgtEl>
                                      </p:cBhvr>
                                      <p:to x="100000" y="60000"/>
                                    </p:animScale>
                                    <p:animScale>
                                      <p:cBhvr>
                                        <p:cTn id="32" dur="166" decel="50000">
                                          <p:stCondLst>
                                            <p:cond delay="676"/>
                                          </p:stCondLst>
                                        </p:cTn>
                                        <p:tgtEl>
                                          <p:spTgt spid="5">
                                            <p:txEl>
                                              <p:pRg st="1" end="1"/>
                                            </p:txEl>
                                          </p:spTgt>
                                        </p:tgtEl>
                                      </p:cBhvr>
                                      <p:to x="100000" y="100000"/>
                                    </p:animScale>
                                    <p:animScale>
                                      <p:cBhvr>
                                        <p:cTn id="33" dur="26">
                                          <p:stCondLst>
                                            <p:cond delay="1312"/>
                                          </p:stCondLst>
                                        </p:cTn>
                                        <p:tgtEl>
                                          <p:spTgt spid="5">
                                            <p:txEl>
                                              <p:pRg st="1" end="1"/>
                                            </p:txEl>
                                          </p:spTgt>
                                        </p:tgtEl>
                                      </p:cBhvr>
                                      <p:to x="100000" y="80000"/>
                                    </p:animScale>
                                    <p:animScale>
                                      <p:cBhvr>
                                        <p:cTn id="34" dur="166" decel="50000">
                                          <p:stCondLst>
                                            <p:cond delay="1338"/>
                                          </p:stCondLst>
                                        </p:cTn>
                                        <p:tgtEl>
                                          <p:spTgt spid="5">
                                            <p:txEl>
                                              <p:pRg st="1" end="1"/>
                                            </p:txEl>
                                          </p:spTgt>
                                        </p:tgtEl>
                                      </p:cBhvr>
                                      <p:to x="100000" y="100000"/>
                                    </p:animScale>
                                    <p:animScale>
                                      <p:cBhvr>
                                        <p:cTn id="35" dur="26">
                                          <p:stCondLst>
                                            <p:cond delay="1642"/>
                                          </p:stCondLst>
                                        </p:cTn>
                                        <p:tgtEl>
                                          <p:spTgt spid="5">
                                            <p:txEl>
                                              <p:pRg st="1" end="1"/>
                                            </p:txEl>
                                          </p:spTgt>
                                        </p:tgtEl>
                                      </p:cBhvr>
                                      <p:to x="100000" y="90000"/>
                                    </p:animScale>
                                    <p:animScale>
                                      <p:cBhvr>
                                        <p:cTn id="36" dur="166" decel="50000">
                                          <p:stCondLst>
                                            <p:cond delay="1668"/>
                                          </p:stCondLst>
                                        </p:cTn>
                                        <p:tgtEl>
                                          <p:spTgt spid="5">
                                            <p:txEl>
                                              <p:pRg st="1" end="1"/>
                                            </p:txEl>
                                          </p:spTgt>
                                        </p:tgtEl>
                                      </p:cBhvr>
                                      <p:to x="100000" y="100000"/>
                                    </p:animScale>
                                    <p:animScale>
                                      <p:cBhvr>
                                        <p:cTn id="37" dur="26">
                                          <p:stCondLst>
                                            <p:cond delay="1808"/>
                                          </p:stCondLst>
                                        </p:cTn>
                                        <p:tgtEl>
                                          <p:spTgt spid="5">
                                            <p:txEl>
                                              <p:pRg st="1" end="1"/>
                                            </p:txEl>
                                          </p:spTgt>
                                        </p:tgtEl>
                                      </p:cBhvr>
                                      <p:to x="100000" y="95000"/>
                                    </p:animScale>
                                    <p:animScale>
                                      <p:cBhvr>
                                        <p:cTn id="38" dur="166" decel="50000">
                                          <p:stCondLst>
                                            <p:cond delay="1834"/>
                                          </p:stCondLst>
                                        </p:cTn>
                                        <p:tgtEl>
                                          <p:spTgt spid="5">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Effect transition="in" filter="wipe(down)">
                                      <p:cBhvr>
                                        <p:cTn id="43" dur="580">
                                          <p:stCondLst>
                                            <p:cond delay="0"/>
                                          </p:stCondLst>
                                        </p:cTn>
                                        <p:tgtEl>
                                          <p:spTgt spid="5">
                                            <p:txEl>
                                              <p:pRg st="2" end="2"/>
                                            </p:txEl>
                                          </p:spTgt>
                                        </p:tgtEl>
                                      </p:cBhvr>
                                    </p:animEffect>
                                    <p:anim calcmode="lin" valueType="num">
                                      <p:cBhvr>
                                        <p:cTn id="44" dur="1822" tmFilter="0,0; 0.14,0.36; 0.43,0.73; 0.71,0.91; 1.0,1.0">
                                          <p:stCondLst>
                                            <p:cond delay="0"/>
                                          </p:stCondLst>
                                        </p:cTn>
                                        <p:tgtEl>
                                          <p:spTgt spid="5">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5">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5">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5">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5">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5">
                                            <p:txEl>
                                              <p:pRg st="2" end="2"/>
                                            </p:txEl>
                                          </p:spTgt>
                                        </p:tgtEl>
                                      </p:cBhvr>
                                      <p:to x="100000" y="60000"/>
                                    </p:animScale>
                                    <p:animScale>
                                      <p:cBhvr>
                                        <p:cTn id="50" dur="166" decel="50000">
                                          <p:stCondLst>
                                            <p:cond delay="676"/>
                                          </p:stCondLst>
                                        </p:cTn>
                                        <p:tgtEl>
                                          <p:spTgt spid="5">
                                            <p:txEl>
                                              <p:pRg st="2" end="2"/>
                                            </p:txEl>
                                          </p:spTgt>
                                        </p:tgtEl>
                                      </p:cBhvr>
                                      <p:to x="100000" y="100000"/>
                                    </p:animScale>
                                    <p:animScale>
                                      <p:cBhvr>
                                        <p:cTn id="51" dur="26">
                                          <p:stCondLst>
                                            <p:cond delay="1312"/>
                                          </p:stCondLst>
                                        </p:cTn>
                                        <p:tgtEl>
                                          <p:spTgt spid="5">
                                            <p:txEl>
                                              <p:pRg st="2" end="2"/>
                                            </p:txEl>
                                          </p:spTgt>
                                        </p:tgtEl>
                                      </p:cBhvr>
                                      <p:to x="100000" y="80000"/>
                                    </p:animScale>
                                    <p:animScale>
                                      <p:cBhvr>
                                        <p:cTn id="52" dur="166" decel="50000">
                                          <p:stCondLst>
                                            <p:cond delay="1338"/>
                                          </p:stCondLst>
                                        </p:cTn>
                                        <p:tgtEl>
                                          <p:spTgt spid="5">
                                            <p:txEl>
                                              <p:pRg st="2" end="2"/>
                                            </p:txEl>
                                          </p:spTgt>
                                        </p:tgtEl>
                                      </p:cBhvr>
                                      <p:to x="100000" y="100000"/>
                                    </p:animScale>
                                    <p:animScale>
                                      <p:cBhvr>
                                        <p:cTn id="53" dur="26">
                                          <p:stCondLst>
                                            <p:cond delay="1642"/>
                                          </p:stCondLst>
                                        </p:cTn>
                                        <p:tgtEl>
                                          <p:spTgt spid="5">
                                            <p:txEl>
                                              <p:pRg st="2" end="2"/>
                                            </p:txEl>
                                          </p:spTgt>
                                        </p:tgtEl>
                                      </p:cBhvr>
                                      <p:to x="100000" y="90000"/>
                                    </p:animScale>
                                    <p:animScale>
                                      <p:cBhvr>
                                        <p:cTn id="54" dur="166" decel="50000">
                                          <p:stCondLst>
                                            <p:cond delay="1668"/>
                                          </p:stCondLst>
                                        </p:cTn>
                                        <p:tgtEl>
                                          <p:spTgt spid="5">
                                            <p:txEl>
                                              <p:pRg st="2" end="2"/>
                                            </p:txEl>
                                          </p:spTgt>
                                        </p:tgtEl>
                                      </p:cBhvr>
                                      <p:to x="100000" y="100000"/>
                                    </p:animScale>
                                    <p:animScale>
                                      <p:cBhvr>
                                        <p:cTn id="55" dur="26">
                                          <p:stCondLst>
                                            <p:cond delay="1808"/>
                                          </p:stCondLst>
                                        </p:cTn>
                                        <p:tgtEl>
                                          <p:spTgt spid="5">
                                            <p:txEl>
                                              <p:pRg st="2" end="2"/>
                                            </p:txEl>
                                          </p:spTgt>
                                        </p:tgtEl>
                                      </p:cBhvr>
                                      <p:to x="100000" y="95000"/>
                                    </p:animScale>
                                    <p:animScale>
                                      <p:cBhvr>
                                        <p:cTn id="56" dur="166" decel="50000">
                                          <p:stCondLst>
                                            <p:cond delay="1834"/>
                                          </p:stCondLst>
                                        </p:cTn>
                                        <p:tgtEl>
                                          <p:spTgt spid="5">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5">
                                            <p:txEl>
                                              <p:pRg st="3" end="3"/>
                                            </p:txEl>
                                          </p:spTgt>
                                        </p:tgtEl>
                                        <p:attrNameLst>
                                          <p:attrName>style.visibility</p:attrName>
                                        </p:attrNameLst>
                                      </p:cBhvr>
                                      <p:to>
                                        <p:strVal val="visible"/>
                                      </p:to>
                                    </p:set>
                                    <p:animEffect transition="in" filter="wipe(down)">
                                      <p:cBhvr>
                                        <p:cTn id="61" dur="580">
                                          <p:stCondLst>
                                            <p:cond delay="0"/>
                                          </p:stCondLst>
                                        </p:cTn>
                                        <p:tgtEl>
                                          <p:spTgt spid="5">
                                            <p:txEl>
                                              <p:pRg st="3" end="3"/>
                                            </p:txEl>
                                          </p:spTgt>
                                        </p:tgtEl>
                                      </p:cBhvr>
                                    </p:animEffect>
                                    <p:anim calcmode="lin" valueType="num">
                                      <p:cBhvr>
                                        <p:cTn id="62" dur="1822" tmFilter="0,0; 0.14,0.36; 0.43,0.73; 0.71,0.91; 1.0,1.0">
                                          <p:stCondLst>
                                            <p:cond delay="0"/>
                                          </p:stCondLst>
                                        </p:cTn>
                                        <p:tgtEl>
                                          <p:spTgt spid="5">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5">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5">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5">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5">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5">
                                            <p:txEl>
                                              <p:pRg st="3" end="3"/>
                                            </p:txEl>
                                          </p:spTgt>
                                        </p:tgtEl>
                                      </p:cBhvr>
                                      <p:to x="100000" y="60000"/>
                                    </p:animScale>
                                    <p:animScale>
                                      <p:cBhvr>
                                        <p:cTn id="68" dur="166" decel="50000">
                                          <p:stCondLst>
                                            <p:cond delay="676"/>
                                          </p:stCondLst>
                                        </p:cTn>
                                        <p:tgtEl>
                                          <p:spTgt spid="5">
                                            <p:txEl>
                                              <p:pRg st="3" end="3"/>
                                            </p:txEl>
                                          </p:spTgt>
                                        </p:tgtEl>
                                      </p:cBhvr>
                                      <p:to x="100000" y="100000"/>
                                    </p:animScale>
                                    <p:animScale>
                                      <p:cBhvr>
                                        <p:cTn id="69" dur="26">
                                          <p:stCondLst>
                                            <p:cond delay="1312"/>
                                          </p:stCondLst>
                                        </p:cTn>
                                        <p:tgtEl>
                                          <p:spTgt spid="5">
                                            <p:txEl>
                                              <p:pRg st="3" end="3"/>
                                            </p:txEl>
                                          </p:spTgt>
                                        </p:tgtEl>
                                      </p:cBhvr>
                                      <p:to x="100000" y="80000"/>
                                    </p:animScale>
                                    <p:animScale>
                                      <p:cBhvr>
                                        <p:cTn id="70" dur="166" decel="50000">
                                          <p:stCondLst>
                                            <p:cond delay="1338"/>
                                          </p:stCondLst>
                                        </p:cTn>
                                        <p:tgtEl>
                                          <p:spTgt spid="5">
                                            <p:txEl>
                                              <p:pRg st="3" end="3"/>
                                            </p:txEl>
                                          </p:spTgt>
                                        </p:tgtEl>
                                      </p:cBhvr>
                                      <p:to x="100000" y="100000"/>
                                    </p:animScale>
                                    <p:animScale>
                                      <p:cBhvr>
                                        <p:cTn id="71" dur="26">
                                          <p:stCondLst>
                                            <p:cond delay="1642"/>
                                          </p:stCondLst>
                                        </p:cTn>
                                        <p:tgtEl>
                                          <p:spTgt spid="5">
                                            <p:txEl>
                                              <p:pRg st="3" end="3"/>
                                            </p:txEl>
                                          </p:spTgt>
                                        </p:tgtEl>
                                      </p:cBhvr>
                                      <p:to x="100000" y="90000"/>
                                    </p:animScale>
                                    <p:animScale>
                                      <p:cBhvr>
                                        <p:cTn id="72" dur="166" decel="50000">
                                          <p:stCondLst>
                                            <p:cond delay="1668"/>
                                          </p:stCondLst>
                                        </p:cTn>
                                        <p:tgtEl>
                                          <p:spTgt spid="5">
                                            <p:txEl>
                                              <p:pRg st="3" end="3"/>
                                            </p:txEl>
                                          </p:spTgt>
                                        </p:tgtEl>
                                      </p:cBhvr>
                                      <p:to x="100000" y="100000"/>
                                    </p:animScale>
                                    <p:animScale>
                                      <p:cBhvr>
                                        <p:cTn id="73" dur="26">
                                          <p:stCondLst>
                                            <p:cond delay="1808"/>
                                          </p:stCondLst>
                                        </p:cTn>
                                        <p:tgtEl>
                                          <p:spTgt spid="5">
                                            <p:txEl>
                                              <p:pRg st="3" end="3"/>
                                            </p:txEl>
                                          </p:spTgt>
                                        </p:tgtEl>
                                      </p:cBhvr>
                                      <p:to x="100000" y="95000"/>
                                    </p:animScale>
                                    <p:animScale>
                                      <p:cBhvr>
                                        <p:cTn id="74" dur="166" decel="50000">
                                          <p:stCondLst>
                                            <p:cond delay="1834"/>
                                          </p:stCondLst>
                                        </p:cTn>
                                        <p:tgtEl>
                                          <p:spTgt spid="5">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5">
                                            <p:txEl>
                                              <p:pRg st="4" end="4"/>
                                            </p:txEl>
                                          </p:spTgt>
                                        </p:tgtEl>
                                        <p:attrNameLst>
                                          <p:attrName>style.visibility</p:attrName>
                                        </p:attrNameLst>
                                      </p:cBhvr>
                                      <p:to>
                                        <p:strVal val="visible"/>
                                      </p:to>
                                    </p:set>
                                    <p:animEffect transition="in" filter="wipe(down)">
                                      <p:cBhvr>
                                        <p:cTn id="79" dur="580">
                                          <p:stCondLst>
                                            <p:cond delay="0"/>
                                          </p:stCondLst>
                                        </p:cTn>
                                        <p:tgtEl>
                                          <p:spTgt spid="5">
                                            <p:txEl>
                                              <p:pRg st="4" end="4"/>
                                            </p:txEl>
                                          </p:spTgt>
                                        </p:tgtEl>
                                      </p:cBhvr>
                                    </p:animEffect>
                                    <p:anim calcmode="lin" valueType="num">
                                      <p:cBhvr>
                                        <p:cTn id="80" dur="1822" tmFilter="0,0; 0.14,0.36; 0.43,0.73; 0.71,0.91; 1.0,1.0">
                                          <p:stCondLst>
                                            <p:cond delay="0"/>
                                          </p:stCondLst>
                                        </p:cTn>
                                        <p:tgtEl>
                                          <p:spTgt spid="5">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5">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5">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5">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5">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5">
                                            <p:txEl>
                                              <p:pRg st="4" end="4"/>
                                            </p:txEl>
                                          </p:spTgt>
                                        </p:tgtEl>
                                      </p:cBhvr>
                                      <p:to x="100000" y="60000"/>
                                    </p:animScale>
                                    <p:animScale>
                                      <p:cBhvr>
                                        <p:cTn id="86" dur="166" decel="50000">
                                          <p:stCondLst>
                                            <p:cond delay="676"/>
                                          </p:stCondLst>
                                        </p:cTn>
                                        <p:tgtEl>
                                          <p:spTgt spid="5">
                                            <p:txEl>
                                              <p:pRg st="4" end="4"/>
                                            </p:txEl>
                                          </p:spTgt>
                                        </p:tgtEl>
                                      </p:cBhvr>
                                      <p:to x="100000" y="100000"/>
                                    </p:animScale>
                                    <p:animScale>
                                      <p:cBhvr>
                                        <p:cTn id="87" dur="26">
                                          <p:stCondLst>
                                            <p:cond delay="1312"/>
                                          </p:stCondLst>
                                        </p:cTn>
                                        <p:tgtEl>
                                          <p:spTgt spid="5">
                                            <p:txEl>
                                              <p:pRg st="4" end="4"/>
                                            </p:txEl>
                                          </p:spTgt>
                                        </p:tgtEl>
                                      </p:cBhvr>
                                      <p:to x="100000" y="80000"/>
                                    </p:animScale>
                                    <p:animScale>
                                      <p:cBhvr>
                                        <p:cTn id="88" dur="166" decel="50000">
                                          <p:stCondLst>
                                            <p:cond delay="1338"/>
                                          </p:stCondLst>
                                        </p:cTn>
                                        <p:tgtEl>
                                          <p:spTgt spid="5">
                                            <p:txEl>
                                              <p:pRg st="4" end="4"/>
                                            </p:txEl>
                                          </p:spTgt>
                                        </p:tgtEl>
                                      </p:cBhvr>
                                      <p:to x="100000" y="100000"/>
                                    </p:animScale>
                                    <p:animScale>
                                      <p:cBhvr>
                                        <p:cTn id="89" dur="26">
                                          <p:stCondLst>
                                            <p:cond delay="1642"/>
                                          </p:stCondLst>
                                        </p:cTn>
                                        <p:tgtEl>
                                          <p:spTgt spid="5">
                                            <p:txEl>
                                              <p:pRg st="4" end="4"/>
                                            </p:txEl>
                                          </p:spTgt>
                                        </p:tgtEl>
                                      </p:cBhvr>
                                      <p:to x="100000" y="90000"/>
                                    </p:animScale>
                                    <p:animScale>
                                      <p:cBhvr>
                                        <p:cTn id="90" dur="166" decel="50000">
                                          <p:stCondLst>
                                            <p:cond delay="1668"/>
                                          </p:stCondLst>
                                        </p:cTn>
                                        <p:tgtEl>
                                          <p:spTgt spid="5">
                                            <p:txEl>
                                              <p:pRg st="4" end="4"/>
                                            </p:txEl>
                                          </p:spTgt>
                                        </p:tgtEl>
                                      </p:cBhvr>
                                      <p:to x="100000" y="100000"/>
                                    </p:animScale>
                                    <p:animScale>
                                      <p:cBhvr>
                                        <p:cTn id="91" dur="26">
                                          <p:stCondLst>
                                            <p:cond delay="1808"/>
                                          </p:stCondLst>
                                        </p:cTn>
                                        <p:tgtEl>
                                          <p:spTgt spid="5">
                                            <p:txEl>
                                              <p:pRg st="4" end="4"/>
                                            </p:txEl>
                                          </p:spTgt>
                                        </p:tgtEl>
                                      </p:cBhvr>
                                      <p:to x="100000" y="95000"/>
                                    </p:animScale>
                                    <p:animScale>
                                      <p:cBhvr>
                                        <p:cTn id="92" dur="166" decel="50000">
                                          <p:stCondLst>
                                            <p:cond delay="1834"/>
                                          </p:stCondLst>
                                        </p:cTn>
                                        <p:tgtEl>
                                          <p:spTgt spid="5">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5">
                                            <p:txEl>
                                              <p:pRg st="5" end="5"/>
                                            </p:txEl>
                                          </p:spTgt>
                                        </p:tgtEl>
                                        <p:attrNameLst>
                                          <p:attrName>style.visibility</p:attrName>
                                        </p:attrNameLst>
                                      </p:cBhvr>
                                      <p:to>
                                        <p:strVal val="visible"/>
                                      </p:to>
                                    </p:set>
                                    <p:animEffect transition="in" filter="wipe(down)">
                                      <p:cBhvr>
                                        <p:cTn id="97" dur="580">
                                          <p:stCondLst>
                                            <p:cond delay="0"/>
                                          </p:stCondLst>
                                        </p:cTn>
                                        <p:tgtEl>
                                          <p:spTgt spid="5">
                                            <p:txEl>
                                              <p:pRg st="5" end="5"/>
                                            </p:txEl>
                                          </p:spTgt>
                                        </p:tgtEl>
                                      </p:cBhvr>
                                    </p:animEffect>
                                    <p:anim calcmode="lin" valueType="num">
                                      <p:cBhvr>
                                        <p:cTn id="98" dur="1822" tmFilter="0,0; 0.14,0.36; 0.43,0.73; 0.71,0.91; 1.0,1.0">
                                          <p:stCondLst>
                                            <p:cond delay="0"/>
                                          </p:stCondLst>
                                        </p:cTn>
                                        <p:tgtEl>
                                          <p:spTgt spid="5">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5">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5">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5">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5">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5">
                                            <p:txEl>
                                              <p:pRg st="5" end="5"/>
                                            </p:txEl>
                                          </p:spTgt>
                                        </p:tgtEl>
                                      </p:cBhvr>
                                      <p:to x="100000" y="60000"/>
                                    </p:animScale>
                                    <p:animScale>
                                      <p:cBhvr>
                                        <p:cTn id="104" dur="166" decel="50000">
                                          <p:stCondLst>
                                            <p:cond delay="676"/>
                                          </p:stCondLst>
                                        </p:cTn>
                                        <p:tgtEl>
                                          <p:spTgt spid="5">
                                            <p:txEl>
                                              <p:pRg st="5" end="5"/>
                                            </p:txEl>
                                          </p:spTgt>
                                        </p:tgtEl>
                                      </p:cBhvr>
                                      <p:to x="100000" y="100000"/>
                                    </p:animScale>
                                    <p:animScale>
                                      <p:cBhvr>
                                        <p:cTn id="105" dur="26">
                                          <p:stCondLst>
                                            <p:cond delay="1312"/>
                                          </p:stCondLst>
                                        </p:cTn>
                                        <p:tgtEl>
                                          <p:spTgt spid="5">
                                            <p:txEl>
                                              <p:pRg st="5" end="5"/>
                                            </p:txEl>
                                          </p:spTgt>
                                        </p:tgtEl>
                                      </p:cBhvr>
                                      <p:to x="100000" y="80000"/>
                                    </p:animScale>
                                    <p:animScale>
                                      <p:cBhvr>
                                        <p:cTn id="106" dur="166" decel="50000">
                                          <p:stCondLst>
                                            <p:cond delay="1338"/>
                                          </p:stCondLst>
                                        </p:cTn>
                                        <p:tgtEl>
                                          <p:spTgt spid="5">
                                            <p:txEl>
                                              <p:pRg st="5" end="5"/>
                                            </p:txEl>
                                          </p:spTgt>
                                        </p:tgtEl>
                                      </p:cBhvr>
                                      <p:to x="100000" y="100000"/>
                                    </p:animScale>
                                    <p:animScale>
                                      <p:cBhvr>
                                        <p:cTn id="107" dur="26">
                                          <p:stCondLst>
                                            <p:cond delay="1642"/>
                                          </p:stCondLst>
                                        </p:cTn>
                                        <p:tgtEl>
                                          <p:spTgt spid="5">
                                            <p:txEl>
                                              <p:pRg st="5" end="5"/>
                                            </p:txEl>
                                          </p:spTgt>
                                        </p:tgtEl>
                                      </p:cBhvr>
                                      <p:to x="100000" y="90000"/>
                                    </p:animScale>
                                    <p:animScale>
                                      <p:cBhvr>
                                        <p:cTn id="108" dur="166" decel="50000">
                                          <p:stCondLst>
                                            <p:cond delay="1668"/>
                                          </p:stCondLst>
                                        </p:cTn>
                                        <p:tgtEl>
                                          <p:spTgt spid="5">
                                            <p:txEl>
                                              <p:pRg st="5" end="5"/>
                                            </p:txEl>
                                          </p:spTgt>
                                        </p:tgtEl>
                                      </p:cBhvr>
                                      <p:to x="100000" y="100000"/>
                                    </p:animScale>
                                    <p:animScale>
                                      <p:cBhvr>
                                        <p:cTn id="109" dur="26">
                                          <p:stCondLst>
                                            <p:cond delay="1808"/>
                                          </p:stCondLst>
                                        </p:cTn>
                                        <p:tgtEl>
                                          <p:spTgt spid="5">
                                            <p:txEl>
                                              <p:pRg st="5" end="5"/>
                                            </p:txEl>
                                          </p:spTgt>
                                        </p:tgtEl>
                                      </p:cBhvr>
                                      <p:to x="100000" y="95000"/>
                                    </p:animScale>
                                    <p:animScale>
                                      <p:cBhvr>
                                        <p:cTn id="110" dur="166" decel="50000">
                                          <p:stCondLst>
                                            <p:cond delay="1834"/>
                                          </p:stCondLst>
                                        </p:cTn>
                                        <p:tgtEl>
                                          <p:spTgt spid="5">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6400" y="63500"/>
            <a:ext cx="8331200" cy="6731000"/>
          </a:xfrm>
          <a:prstGeom prst="rect">
            <a:avLst/>
          </a:prstGeom>
        </p:spPr>
      </p:pic>
    </p:spTree>
    <p:extLst>
      <p:ext uri="{BB962C8B-B14F-4D97-AF65-F5344CB8AC3E}">
        <p14:creationId xmlns:p14="http://schemas.microsoft.com/office/powerpoint/2010/main" val="29648210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4721" y="472123"/>
            <a:ext cx="7994131" cy="5786200"/>
          </a:xfrm>
          <a:prstGeom prst="rect">
            <a:avLst/>
          </a:prstGeom>
          <a:noFill/>
        </p:spPr>
        <p:txBody>
          <a:bodyPr wrap="square" rtlCol="0">
            <a:spAutoFit/>
          </a:bodyPr>
          <a:lstStyle/>
          <a:p>
            <a:r>
              <a:rPr lang="en-US" sz="3600" b="1" u="sng" dirty="0" smtClean="0"/>
              <a:t>IRA Code of Ethics </a:t>
            </a:r>
          </a:p>
          <a:p>
            <a:r>
              <a:rPr lang="en-US" sz="2000" dirty="0" err="1" smtClean="0"/>
              <a:t>Pg</a:t>
            </a:r>
            <a:r>
              <a:rPr lang="en-US" sz="2000" dirty="0" smtClean="0"/>
              <a:t> 725 Lipson and </a:t>
            </a:r>
            <a:r>
              <a:rPr lang="en-US" sz="2000" dirty="0" err="1" smtClean="0"/>
              <a:t>Wixson</a:t>
            </a:r>
            <a:endParaRPr lang="en-US" sz="2000" dirty="0" smtClean="0"/>
          </a:p>
          <a:p>
            <a:endParaRPr lang="en-US" sz="3600" dirty="0"/>
          </a:p>
          <a:p>
            <a:r>
              <a:rPr lang="en-US" sz="3600" dirty="0" smtClean="0"/>
              <a:t>Close Reading</a:t>
            </a:r>
          </a:p>
          <a:p>
            <a:endParaRPr lang="en-US" sz="3600" dirty="0"/>
          </a:p>
          <a:p>
            <a:pPr marL="285750" indent="-285750">
              <a:buFont typeface="Arial"/>
              <a:buChar char="•"/>
            </a:pPr>
            <a:r>
              <a:rPr lang="en-US" sz="3600" dirty="0" smtClean="0"/>
              <a:t>Ethical Standards in Professional Relationships</a:t>
            </a:r>
          </a:p>
          <a:p>
            <a:pPr marL="285750" indent="-285750">
              <a:buFont typeface="Arial"/>
              <a:buChar char="•"/>
            </a:pPr>
            <a:endParaRPr lang="en-US" sz="3600" dirty="0"/>
          </a:p>
          <a:p>
            <a:endParaRPr lang="en-US" sz="3600" dirty="0"/>
          </a:p>
          <a:p>
            <a:pPr marL="285750" indent="-285750">
              <a:buFont typeface="Arial"/>
              <a:buChar char="•"/>
            </a:pPr>
            <a:r>
              <a:rPr lang="en-US" sz="3600" dirty="0" smtClean="0"/>
              <a:t>Ethical Standards in Reading Services</a:t>
            </a:r>
          </a:p>
          <a:p>
            <a:endParaRPr lang="en-US" dirty="0"/>
          </a:p>
        </p:txBody>
      </p:sp>
    </p:spTree>
    <p:extLst>
      <p:ext uri="{BB962C8B-B14F-4D97-AF65-F5344CB8AC3E}">
        <p14:creationId xmlns:p14="http://schemas.microsoft.com/office/powerpoint/2010/main" val="4068728944"/>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60400" y="0"/>
            <a:ext cx="7805949" cy="6858000"/>
          </a:xfrm>
          <a:prstGeom prst="rect">
            <a:avLst/>
          </a:prstGeom>
        </p:spPr>
      </p:pic>
    </p:spTree>
    <p:extLst>
      <p:ext uri="{BB962C8B-B14F-4D97-AF65-F5344CB8AC3E}">
        <p14:creationId xmlns:p14="http://schemas.microsoft.com/office/powerpoint/2010/main" val="2720333046"/>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Bottom-up Processing</a:t>
            </a:r>
          </a:p>
        </p:txBody>
      </p:sp>
      <p:sp>
        <p:nvSpPr>
          <p:cNvPr id="19459" name="Rectangle 3"/>
          <p:cNvSpPr>
            <a:spLocks noGrp="1" noChangeArrowheads="1"/>
          </p:cNvSpPr>
          <p:nvPr>
            <p:ph type="body" idx="1"/>
          </p:nvPr>
        </p:nvSpPr>
        <p:spPr>
          <a:xfrm>
            <a:off x="643494" y="1981200"/>
            <a:ext cx="7924800" cy="4114800"/>
          </a:xfrm>
        </p:spPr>
        <p:txBody>
          <a:bodyPr/>
          <a:lstStyle/>
          <a:p>
            <a:pPr algn="ctr">
              <a:buFontTx/>
              <a:buNone/>
            </a:pPr>
            <a:r>
              <a:rPr lang="en-US" sz="4000" dirty="0"/>
              <a:t>Reader builds meaning from the smallest units of meaning to achieve comprehension.</a:t>
            </a:r>
          </a:p>
          <a:p>
            <a:pPr algn="ctr">
              <a:buFontTx/>
              <a:buNone/>
            </a:pPr>
            <a:endParaRPr lang="en-US" sz="2000" i="1" u="sng" dirty="0">
              <a:solidFill>
                <a:srgbClr val="0000CC"/>
              </a:solidFill>
            </a:endParaRPr>
          </a:p>
          <a:p>
            <a:pPr algn="ctr">
              <a:buFontTx/>
              <a:buNone/>
            </a:pPr>
            <a:r>
              <a:rPr lang="en-US" sz="2000" i="1" u="sng" dirty="0">
                <a:solidFill>
                  <a:srgbClr val="0000CC"/>
                </a:solidFill>
              </a:rPr>
              <a:t>Example</a:t>
            </a:r>
            <a:endParaRPr lang="en-US" sz="2800" dirty="0"/>
          </a:p>
          <a:p>
            <a:pPr algn="ctr">
              <a:buFontTx/>
              <a:buNone/>
            </a:pPr>
            <a:r>
              <a:rPr lang="en-US" sz="2800" dirty="0">
                <a:solidFill>
                  <a:srgbClr val="0000CC"/>
                </a:solidFill>
              </a:rPr>
              <a:t>letters </a:t>
            </a:r>
            <a:r>
              <a:rPr lang="en-US" sz="2800" dirty="0">
                <a:solidFill>
                  <a:srgbClr val="0000CC"/>
                </a:solidFill>
                <a:sym typeface="Wingdings" charset="0"/>
              </a:rPr>
              <a:t> letter clusters  words  phrases  sentences  longer text  meaning = </a:t>
            </a:r>
            <a:r>
              <a:rPr lang="en-US" sz="2800" b="1" dirty="0">
                <a:solidFill>
                  <a:srgbClr val="0000CC"/>
                </a:solidFill>
                <a:sym typeface="Wingdings" charset="0"/>
              </a:rPr>
              <a:t>comprehension</a:t>
            </a:r>
          </a:p>
        </p:txBody>
      </p:sp>
      <p:sp>
        <p:nvSpPr>
          <p:cNvPr id="19460" name="Line 4"/>
          <p:cNvSpPr>
            <a:spLocks noChangeShapeType="1"/>
          </p:cNvSpPr>
          <p:nvPr/>
        </p:nvSpPr>
        <p:spPr bwMode="auto">
          <a:xfrm>
            <a:off x="838200" y="1371600"/>
            <a:ext cx="7620000" cy="0"/>
          </a:xfrm>
          <a:prstGeom prst="line">
            <a:avLst/>
          </a:prstGeom>
          <a:noFill/>
          <a:ln w="25400">
            <a:pattFill prst="wdDnDiag">
              <a:fgClr>
                <a:srgbClr val="12195C"/>
              </a:fgClr>
              <a:bgClr>
                <a:srgbClr val="1D3D97"/>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2403316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459">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Top-down Processing</a:t>
            </a:r>
          </a:p>
        </p:txBody>
      </p:sp>
      <p:sp>
        <p:nvSpPr>
          <p:cNvPr id="21507" name="Rectangle 3"/>
          <p:cNvSpPr>
            <a:spLocks noGrp="1" noChangeArrowheads="1"/>
          </p:cNvSpPr>
          <p:nvPr>
            <p:ph type="body" idx="1"/>
          </p:nvPr>
        </p:nvSpPr>
        <p:spPr>
          <a:xfrm>
            <a:off x="455880" y="1709640"/>
            <a:ext cx="8405472" cy="4419600"/>
          </a:xfrm>
        </p:spPr>
        <p:txBody>
          <a:bodyPr>
            <a:normAutofit/>
          </a:bodyPr>
          <a:lstStyle/>
          <a:p>
            <a:pPr algn="ctr">
              <a:lnSpc>
                <a:spcPct val="90000"/>
              </a:lnSpc>
              <a:buFontTx/>
              <a:buNone/>
            </a:pPr>
            <a:r>
              <a:rPr lang="en-US" sz="3600" dirty="0"/>
              <a:t>Reader generates meaning by employing background knowledge, expectations, assumptions, and questions, and reads to confirm these expectations.</a:t>
            </a:r>
          </a:p>
          <a:p>
            <a:pPr algn="ctr">
              <a:lnSpc>
                <a:spcPct val="90000"/>
              </a:lnSpc>
              <a:buFontTx/>
              <a:buNone/>
            </a:pPr>
            <a:endParaRPr lang="en-US" sz="2000" i="1" u="sng" dirty="0"/>
          </a:p>
          <a:p>
            <a:pPr algn="ctr">
              <a:lnSpc>
                <a:spcPct val="90000"/>
              </a:lnSpc>
              <a:buFontTx/>
              <a:buNone/>
            </a:pPr>
            <a:r>
              <a:rPr lang="en-US" sz="2000" i="1" u="sng" dirty="0">
                <a:solidFill>
                  <a:srgbClr val="0000CC"/>
                </a:solidFill>
              </a:rPr>
              <a:t>Example</a:t>
            </a:r>
            <a:endParaRPr lang="en-US" sz="2800" dirty="0">
              <a:solidFill>
                <a:srgbClr val="0000CC"/>
              </a:solidFill>
            </a:endParaRPr>
          </a:p>
          <a:p>
            <a:pPr algn="ctr">
              <a:lnSpc>
                <a:spcPct val="90000"/>
              </a:lnSpc>
              <a:buFontTx/>
              <a:buNone/>
            </a:pPr>
            <a:r>
              <a:rPr lang="en-US" sz="2800" dirty="0">
                <a:solidFill>
                  <a:srgbClr val="0000CC"/>
                </a:solidFill>
              </a:rPr>
              <a:t>Pre-reading activities (i.e. activating schema, previewing, and predicting) +  background knowledge </a:t>
            </a:r>
            <a:r>
              <a:rPr lang="en-US" sz="2800" dirty="0">
                <a:solidFill>
                  <a:srgbClr val="0000CC"/>
                </a:solidFill>
                <a:cs typeface="Times New Roman" charset="0"/>
              </a:rPr>
              <a:t>(cultural, linguistic, syntactic, and historical) </a:t>
            </a:r>
            <a:r>
              <a:rPr lang="en-US" sz="2800" dirty="0">
                <a:solidFill>
                  <a:srgbClr val="0000CC"/>
                </a:solidFill>
              </a:rPr>
              <a:t>= </a:t>
            </a:r>
            <a:r>
              <a:rPr lang="en-US" sz="2800" b="1" dirty="0">
                <a:solidFill>
                  <a:srgbClr val="0000CC"/>
                </a:solidFill>
                <a:sym typeface="Wingdings" charset="0"/>
              </a:rPr>
              <a:t>comprehension</a:t>
            </a:r>
          </a:p>
        </p:txBody>
      </p:sp>
      <p:sp>
        <p:nvSpPr>
          <p:cNvPr id="21508" name="Line 4"/>
          <p:cNvSpPr>
            <a:spLocks noChangeShapeType="1"/>
          </p:cNvSpPr>
          <p:nvPr/>
        </p:nvSpPr>
        <p:spPr bwMode="auto">
          <a:xfrm>
            <a:off x="838200" y="1371600"/>
            <a:ext cx="7620000" cy="0"/>
          </a:xfrm>
          <a:prstGeom prst="line">
            <a:avLst/>
          </a:prstGeom>
          <a:noFill/>
          <a:ln w="25400">
            <a:pattFill prst="wdDnDiag">
              <a:fgClr>
                <a:srgbClr val="12195C"/>
              </a:fgClr>
              <a:bgClr>
                <a:srgbClr val="1D3D97"/>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1509" name="Text Box 5"/>
          <p:cNvSpPr txBox="1">
            <a:spLocks noChangeArrowheads="1"/>
          </p:cNvSpPr>
          <p:nvPr/>
        </p:nvSpPr>
        <p:spPr bwMode="auto">
          <a:xfrm>
            <a:off x="1143000" y="6324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US" sz="1200">
                <a:solidFill>
                  <a:schemeClr val="tx1"/>
                </a:solidFill>
                <a:latin typeface="Arial" charset="0"/>
                <a:cs typeface="Times New Roman" charset="0"/>
              </a:rPr>
              <a:t>Aebersold, J. &amp; Field, M. L., (1997). </a:t>
            </a:r>
            <a:r>
              <a:rPr lang="en-US" sz="1200" i="1">
                <a:solidFill>
                  <a:schemeClr val="tx1"/>
                </a:solidFill>
                <a:latin typeface="Arial" charset="0"/>
                <a:cs typeface="Times New Roman" charset="0"/>
              </a:rPr>
              <a:t>From reader to reading teacher: Issues and strategies for second language classrooms</a:t>
            </a:r>
            <a:r>
              <a:rPr lang="en-US" sz="1200">
                <a:solidFill>
                  <a:schemeClr val="tx1"/>
                </a:solidFill>
                <a:latin typeface="Arial" charset="0"/>
                <a:cs typeface="Times New Roman" charset="0"/>
              </a:rPr>
              <a:t>. New York: Cambridge University Press.</a:t>
            </a:r>
            <a:endParaRPr lang="en-US" sz="1200">
              <a:solidFill>
                <a:schemeClr val="tx1"/>
              </a:solidFill>
              <a:latin typeface="Arial" charset="0"/>
            </a:endParaRPr>
          </a:p>
        </p:txBody>
      </p:sp>
    </p:spTree>
    <p:extLst>
      <p:ext uri="{BB962C8B-B14F-4D97-AF65-F5344CB8AC3E}">
        <p14:creationId xmlns:p14="http://schemas.microsoft.com/office/powerpoint/2010/main" val="3076531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50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1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Interactive Approach</a:t>
            </a:r>
          </a:p>
        </p:txBody>
      </p:sp>
      <p:sp>
        <p:nvSpPr>
          <p:cNvPr id="23555" name="Rectangle 3"/>
          <p:cNvSpPr>
            <a:spLocks noGrp="1" noChangeArrowheads="1"/>
          </p:cNvSpPr>
          <p:nvPr>
            <p:ph type="body" idx="1"/>
          </p:nvPr>
        </p:nvSpPr>
        <p:spPr>
          <a:xfrm>
            <a:off x="310671" y="1785840"/>
            <a:ext cx="8305800" cy="4495800"/>
          </a:xfrm>
        </p:spPr>
        <p:txBody>
          <a:bodyPr>
            <a:normAutofit/>
          </a:bodyPr>
          <a:lstStyle/>
          <a:p>
            <a:pPr algn="ctr">
              <a:buFontTx/>
              <a:buNone/>
            </a:pPr>
            <a:r>
              <a:rPr lang="en-US" sz="4000" dirty="0"/>
              <a:t>Reader uses both bottom-up and top-down strategies simultaneously or alternately to comprehend the text.</a:t>
            </a:r>
          </a:p>
          <a:p>
            <a:pPr>
              <a:buFontTx/>
              <a:buNone/>
            </a:pPr>
            <a:endParaRPr lang="en-US" sz="2000" i="1" dirty="0"/>
          </a:p>
          <a:p>
            <a:pPr algn="ctr">
              <a:buFontTx/>
              <a:buNone/>
            </a:pPr>
            <a:r>
              <a:rPr lang="en-US" sz="2000" i="1" u="sng" dirty="0">
                <a:solidFill>
                  <a:srgbClr val="0000CC"/>
                </a:solidFill>
              </a:rPr>
              <a:t>Example</a:t>
            </a:r>
          </a:p>
          <a:p>
            <a:pPr algn="ctr">
              <a:buFontTx/>
              <a:buNone/>
            </a:pPr>
            <a:r>
              <a:rPr lang="en-US" sz="2800" dirty="0">
                <a:solidFill>
                  <a:srgbClr val="0000CC"/>
                </a:solidFill>
              </a:rPr>
              <a:t>Reader uses top-down strategies until he/she encounters an unfamiliar word, then employs decoding skills to achieve </a:t>
            </a:r>
            <a:r>
              <a:rPr lang="en-US" sz="2800" b="1" dirty="0">
                <a:solidFill>
                  <a:srgbClr val="0000CC"/>
                </a:solidFill>
              </a:rPr>
              <a:t>comprehension</a:t>
            </a:r>
            <a:r>
              <a:rPr lang="en-US" sz="2800" dirty="0">
                <a:solidFill>
                  <a:srgbClr val="0000CC"/>
                </a:solidFill>
              </a:rPr>
              <a:t>.</a:t>
            </a:r>
          </a:p>
        </p:txBody>
      </p:sp>
      <p:sp>
        <p:nvSpPr>
          <p:cNvPr id="23556" name="Line 4"/>
          <p:cNvSpPr>
            <a:spLocks noChangeShapeType="1"/>
          </p:cNvSpPr>
          <p:nvPr/>
        </p:nvSpPr>
        <p:spPr bwMode="auto">
          <a:xfrm>
            <a:off x="838200" y="1371600"/>
            <a:ext cx="7620000" cy="0"/>
          </a:xfrm>
          <a:prstGeom prst="line">
            <a:avLst/>
          </a:prstGeom>
          <a:noFill/>
          <a:ln w="25400">
            <a:pattFill prst="wdDnDiag">
              <a:fgClr>
                <a:srgbClr val="12195C"/>
              </a:fgClr>
              <a:bgClr>
                <a:srgbClr val="1D3D97"/>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3557" name="Text Box 5"/>
          <p:cNvSpPr txBox="1">
            <a:spLocks noChangeArrowheads="1"/>
          </p:cNvSpPr>
          <p:nvPr/>
        </p:nvSpPr>
        <p:spPr bwMode="auto">
          <a:xfrm>
            <a:off x="1143000" y="6324600"/>
            <a:ext cx="769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US" sz="1200">
                <a:solidFill>
                  <a:schemeClr val="tx1"/>
                </a:solidFill>
                <a:latin typeface="Arial" charset="0"/>
                <a:cs typeface="Times New Roman" charset="0"/>
              </a:rPr>
              <a:t>Aebersold, J. &amp; Field, M. L., (1997). </a:t>
            </a:r>
            <a:r>
              <a:rPr lang="en-US" sz="1200" i="1">
                <a:solidFill>
                  <a:schemeClr val="tx1"/>
                </a:solidFill>
                <a:latin typeface="Arial" charset="0"/>
                <a:cs typeface="Times New Roman" charset="0"/>
              </a:rPr>
              <a:t>From reader to reading teacher: Issues and strategies for second language classrooms</a:t>
            </a:r>
            <a:r>
              <a:rPr lang="en-US" sz="1200">
                <a:solidFill>
                  <a:schemeClr val="tx1"/>
                </a:solidFill>
                <a:latin typeface="Arial" charset="0"/>
                <a:cs typeface="Times New Roman" charset="0"/>
              </a:rPr>
              <a:t>. New York: Cambridge University Press.</a:t>
            </a:r>
            <a:endParaRPr lang="en-US" sz="1200">
              <a:solidFill>
                <a:schemeClr val="tx1"/>
              </a:solidFill>
              <a:latin typeface="Arial" charset="0"/>
            </a:endParaRPr>
          </a:p>
        </p:txBody>
      </p:sp>
    </p:spTree>
    <p:extLst>
      <p:ext uri="{BB962C8B-B14F-4D97-AF65-F5344CB8AC3E}">
        <p14:creationId xmlns:p14="http://schemas.microsoft.com/office/powerpoint/2010/main" val="1339000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35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457200" y="1981200"/>
            <a:ext cx="8001000" cy="4114800"/>
          </a:xfrm>
        </p:spPr>
        <p:txBody>
          <a:bodyPr/>
          <a:lstStyle/>
          <a:p>
            <a:pPr algn="ctr">
              <a:buFontTx/>
              <a:buNone/>
            </a:pPr>
            <a:endParaRPr lang="en-US" sz="1800" dirty="0">
              <a:cs typeface="Times New Roman" charset="0"/>
            </a:endParaRPr>
          </a:p>
          <a:p>
            <a:pPr algn="ctr">
              <a:buFontTx/>
              <a:buNone/>
            </a:pPr>
            <a:r>
              <a:rPr lang="en-US" sz="4000" dirty="0">
                <a:cs typeface="Times New Roman" charset="0"/>
              </a:rPr>
              <a:t>Knowledge base + bottom-up strategies + top-down strategies = </a:t>
            </a:r>
            <a:r>
              <a:rPr lang="en-US" sz="4000" b="1" dirty="0">
                <a:cs typeface="Times New Roman" charset="0"/>
              </a:rPr>
              <a:t>comprehension</a:t>
            </a:r>
          </a:p>
        </p:txBody>
      </p:sp>
      <p:sp>
        <p:nvSpPr>
          <p:cNvPr id="29701" name="Line 5"/>
          <p:cNvSpPr>
            <a:spLocks noChangeShapeType="1"/>
          </p:cNvSpPr>
          <p:nvPr/>
        </p:nvSpPr>
        <p:spPr bwMode="auto">
          <a:xfrm>
            <a:off x="838200" y="1371600"/>
            <a:ext cx="7620000" cy="0"/>
          </a:xfrm>
          <a:prstGeom prst="line">
            <a:avLst/>
          </a:prstGeom>
          <a:noFill/>
          <a:ln w="25400">
            <a:pattFill prst="wdDnDiag">
              <a:fgClr>
                <a:srgbClr val="12195C"/>
              </a:fgClr>
              <a:bgClr>
                <a:srgbClr val="1D3D97"/>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9703" name="Rectangle 7"/>
          <p:cNvSpPr>
            <a:spLocks noGrp="1" noChangeArrowheads="1"/>
          </p:cNvSpPr>
          <p:nvPr>
            <p:ph type="title"/>
          </p:nvPr>
        </p:nvSpPr>
        <p:spPr>
          <a:noFill/>
          <a:ln/>
        </p:spPr>
        <p:txBody>
          <a:bodyPr/>
          <a:lstStyle/>
          <a:p>
            <a:r>
              <a:rPr lang="en-US"/>
              <a:t>Interactive Approach</a:t>
            </a:r>
          </a:p>
        </p:txBody>
      </p:sp>
    </p:spTree>
    <p:extLst>
      <p:ext uri="{BB962C8B-B14F-4D97-AF65-F5344CB8AC3E}">
        <p14:creationId xmlns:p14="http://schemas.microsoft.com/office/powerpoint/2010/main" val="217182675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2661" y="228600"/>
            <a:ext cx="8305800" cy="1143000"/>
          </a:xfrm>
        </p:spPr>
        <p:txBody>
          <a:bodyPr/>
          <a:lstStyle/>
          <a:p>
            <a:r>
              <a:rPr lang="en-US" sz="4400" dirty="0"/>
              <a:t>Which model should be adopted?</a:t>
            </a:r>
            <a:endParaRPr lang="en-US" dirty="0"/>
          </a:p>
        </p:txBody>
      </p:sp>
      <p:sp>
        <p:nvSpPr>
          <p:cNvPr id="28675" name="Rectangle 3"/>
          <p:cNvSpPr>
            <a:spLocks noGrp="1" noChangeArrowheads="1"/>
          </p:cNvSpPr>
          <p:nvPr>
            <p:ph type="body" idx="1"/>
          </p:nvPr>
        </p:nvSpPr>
        <p:spPr>
          <a:xfrm>
            <a:off x="436374" y="1850959"/>
            <a:ext cx="8305800" cy="4648200"/>
          </a:xfrm>
        </p:spPr>
        <p:txBody>
          <a:bodyPr/>
          <a:lstStyle/>
          <a:p>
            <a:pPr algn="ctr">
              <a:buFontTx/>
              <a:buNone/>
            </a:pPr>
            <a:r>
              <a:rPr lang="en-US" sz="4400" dirty="0">
                <a:cs typeface="Times New Roman" charset="0"/>
              </a:rPr>
              <a:t>The reader must be competent in both bottom-up and </a:t>
            </a:r>
          </a:p>
          <a:p>
            <a:pPr algn="ctr">
              <a:buFontTx/>
              <a:buNone/>
            </a:pPr>
            <a:r>
              <a:rPr lang="en-US" sz="4400" dirty="0">
                <a:cs typeface="Times New Roman" charset="0"/>
              </a:rPr>
              <a:t>top-down processing.</a:t>
            </a:r>
            <a:r>
              <a:rPr lang="en-US" dirty="0"/>
              <a:t> </a:t>
            </a:r>
          </a:p>
          <a:p>
            <a:pPr algn="ctr">
              <a:buFontTx/>
              <a:buNone/>
            </a:pPr>
            <a:endParaRPr lang="en-US" dirty="0">
              <a:cs typeface="Times New Roman" charset="0"/>
            </a:endParaRPr>
          </a:p>
          <a:p>
            <a:pPr algn="ctr">
              <a:buFontTx/>
              <a:buNone/>
            </a:pPr>
            <a:endParaRPr lang="en-US" b="1" dirty="0">
              <a:solidFill>
                <a:srgbClr val="0000CC"/>
              </a:solidFill>
            </a:endParaRPr>
          </a:p>
        </p:txBody>
      </p:sp>
      <p:sp>
        <p:nvSpPr>
          <p:cNvPr id="28676" name="Line 4"/>
          <p:cNvSpPr>
            <a:spLocks noChangeShapeType="1"/>
          </p:cNvSpPr>
          <p:nvPr/>
        </p:nvSpPr>
        <p:spPr bwMode="auto">
          <a:xfrm>
            <a:off x="838200" y="1371600"/>
            <a:ext cx="7620000" cy="0"/>
          </a:xfrm>
          <a:prstGeom prst="line">
            <a:avLst/>
          </a:prstGeom>
          <a:noFill/>
          <a:ln w="25400">
            <a:pattFill prst="wdDnDiag">
              <a:fgClr>
                <a:srgbClr val="12195C"/>
              </a:fgClr>
              <a:bgClr>
                <a:srgbClr val="1D3D97"/>
              </a:bgClr>
            </a:patt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677" name="Rectangle 5"/>
          <p:cNvSpPr>
            <a:spLocks noChangeArrowheads="1"/>
          </p:cNvSpPr>
          <p:nvPr/>
        </p:nvSpPr>
        <p:spPr bwMode="auto">
          <a:xfrm>
            <a:off x="990600" y="6324600"/>
            <a:ext cx="792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200">
                <a:solidFill>
                  <a:schemeClr val="tx1"/>
                </a:solidFill>
                <a:latin typeface="Arial" charset="0"/>
                <a:cs typeface="Times New Roman" charset="0"/>
              </a:rPr>
              <a:t>Nunes, T. (1999).  </a:t>
            </a:r>
            <a:r>
              <a:rPr lang="en-US" sz="1200" i="1">
                <a:solidFill>
                  <a:schemeClr val="tx1"/>
                </a:solidFill>
                <a:latin typeface="Arial" charset="0"/>
                <a:cs typeface="Times New Roman" charset="0"/>
              </a:rPr>
              <a:t>Learning to read: An integrated view from research and practice.</a:t>
            </a:r>
            <a:r>
              <a:rPr lang="en-US" sz="1200">
                <a:solidFill>
                  <a:schemeClr val="tx1"/>
                </a:solidFill>
                <a:latin typeface="Arial" charset="0"/>
                <a:cs typeface="Times New Roman" charset="0"/>
              </a:rPr>
              <a:t>  Dordrecht, The Netherlands: Kluwer.</a:t>
            </a:r>
          </a:p>
        </p:txBody>
      </p:sp>
    </p:spTree>
    <p:extLst>
      <p:ext uri="{BB962C8B-B14F-4D97-AF65-F5344CB8AC3E}">
        <p14:creationId xmlns:p14="http://schemas.microsoft.com/office/powerpoint/2010/main" val="40773956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867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3065" y="91338"/>
            <a:ext cx="8563978" cy="6422985"/>
          </a:xfrm>
          <a:prstGeom prst="rect">
            <a:avLst/>
          </a:prstGeom>
        </p:spPr>
      </p:pic>
    </p:spTree>
    <p:extLst>
      <p:ext uri="{BB962C8B-B14F-4D97-AF65-F5344CB8AC3E}">
        <p14:creationId xmlns:p14="http://schemas.microsoft.com/office/powerpoint/2010/main" val="166979842"/>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22686" y="227922"/>
            <a:ext cx="8499482" cy="6407302"/>
          </a:xfrm>
          <a:prstGeom prst="rect">
            <a:avLst/>
          </a:prstGeom>
        </p:spPr>
      </p:pic>
    </p:spTree>
    <p:extLst>
      <p:ext uri="{BB962C8B-B14F-4D97-AF65-F5344CB8AC3E}">
        <p14:creationId xmlns:p14="http://schemas.microsoft.com/office/powerpoint/2010/main" val="2774246905"/>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5627" y="237870"/>
            <a:ext cx="8408982" cy="6306737"/>
          </a:xfrm>
          <a:prstGeom prst="rect">
            <a:avLst/>
          </a:prstGeom>
        </p:spPr>
      </p:pic>
    </p:spTree>
    <p:extLst>
      <p:ext uri="{BB962C8B-B14F-4D97-AF65-F5344CB8AC3E}">
        <p14:creationId xmlns:p14="http://schemas.microsoft.com/office/powerpoint/2010/main" val="155256832"/>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8970" y="128613"/>
            <a:ext cx="8682715" cy="6562516"/>
          </a:xfrm>
          <a:prstGeom prst="rect">
            <a:avLst/>
          </a:prstGeom>
        </p:spPr>
      </p:pic>
    </p:spTree>
    <p:extLst>
      <p:ext uri="{BB962C8B-B14F-4D97-AF65-F5344CB8AC3E}">
        <p14:creationId xmlns:p14="http://schemas.microsoft.com/office/powerpoint/2010/main" val="12953330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fontScale="90000"/>
          </a:bodyPr>
          <a:lstStyle/>
          <a:p>
            <a:r>
              <a:rPr lang="en-US" dirty="0"/>
              <a:t>Some Specific Functions of Assessment</a:t>
            </a:r>
          </a:p>
        </p:txBody>
      </p:sp>
      <p:sp>
        <p:nvSpPr>
          <p:cNvPr id="66563" name="Rectangle 3"/>
          <p:cNvSpPr>
            <a:spLocks noGrp="1" noChangeArrowheads="1"/>
          </p:cNvSpPr>
          <p:nvPr>
            <p:ph type="body" idx="1"/>
          </p:nvPr>
        </p:nvSpPr>
        <p:spPr>
          <a:xfrm>
            <a:off x="457200" y="1600200"/>
            <a:ext cx="8229600" cy="5020733"/>
          </a:xfrm>
        </p:spPr>
        <p:txBody>
          <a:bodyPr>
            <a:noAutofit/>
          </a:bodyPr>
          <a:lstStyle/>
          <a:p>
            <a:pPr>
              <a:lnSpc>
                <a:spcPct val="90000"/>
              </a:lnSpc>
            </a:pPr>
            <a:r>
              <a:rPr lang="en-US" sz="2800" dirty="0"/>
              <a:t>Screening</a:t>
            </a:r>
          </a:p>
          <a:p>
            <a:pPr lvl="1">
              <a:lnSpc>
                <a:spcPct val="90000"/>
              </a:lnSpc>
            </a:pPr>
            <a:r>
              <a:rPr lang="en-US" sz="2400" dirty="0"/>
              <a:t>Given at beginning of the year to quickly identify children who may need additional help</a:t>
            </a:r>
          </a:p>
          <a:p>
            <a:pPr>
              <a:lnSpc>
                <a:spcPct val="90000"/>
              </a:lnSpc>
            </a:pPr>
            <a:r>
              <a:rPr lang="en-US" sz="2800" dirty="0"/>
              <a:t>Diagnostic</a:t>
            </a:r>
          </a:p>
          <a:p>
            <a:pPr lvl="1">
              <a:lnSpc>
                <a:spcPct val="90000"/>
              </a:lnSpc>
            </a:pPr>
            <a:r>
              <a:rPr lang="en-US" sz="2400" dirty="0"/>
              <a:t>An in-depth follow-up to screening</a:t>
            </a:r>
          </a:p>
          <a:p>
            <a:pPr lvl="1">
              <a:lnSpc>
                <a:spcPct val="90000"/>
              </a:lnSpc>
            </a:pPr>
            <a:r>
              <a:rPr lang="en-US" sz="2400" dirty="0"/>
              <a:t>Results inform instruction</a:t>
            </a:r>
          </a:p>
          <a:p>
            <a:pPr>
              <a:lnSpc>
                <a:spcPct val="90000"/>
              </a:lnSpc>
            </a:pPr>
            <a:r>
              <a:rPr lang="en-US" sz="2800" dirty="0"/>
              <a:t>Progress monitoring</a:t>
            </a:r>
          </a:p>
          <a:p>
            <a:pPr lvl="1">
              <a:lnSpc>
                <a:spcPct val="90000"/>
              </a:lnSpc>
            </a:pPr>
            <a:r>
              <a:rPr lang="en-US" sz="2400" dirty="0"/>
              <a:t>Short measures given throughout the year to make sure all children are developing at an adequate rate</a:t>
            </a:r>
          </a:p>
          <a:p>
            <a:pPr>
              <a:lnSpc>
                <a:spcPct val="90000"/>
              </a:lnSpc>
            </a:pPr>
            <a:r>
              <a:rPr lang="en-US" sz="2800" dirty="0"/>
              <a:t>Evaluation</a:t>
            </a:r>
          </a:p>
          <a:p>
            <a:pPr lvl="1">
              <a:lnSpc>
                <a:spcPct val="90000"/>
              </a:lnSpc>
            </a:pPr>
            <a:r>
              <a:rPr lang="en-US" sz="2400" dirty="0"/>
              <a:t>Given at the end of the year to make sure that children made adequate progress </a:t>
            </a:r>
          </a:p>
        </p:txBody>
      </p:sp>
    </p:spTree>
    <p:extLst>
      <p:ext uri="{BB962C8B-B14F-4D97-AF65-F5344CB8AC3E}">
        <p14:creationId xmlns:p14="http://schemas.microsoft.com/office/powerpoint/2010/main" val="56437981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5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65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65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65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65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6656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6656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bldLvl="2"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2657" y="130242"/>
            <a:ext cx="8713229" cy="6560154"/>
          </a:xfrm>
          <a:prstGeom prst="rect">
            <a:avLst/>
          </a:prstGeom>
        </p:spPr>
      </p:pic>
    </p:spTree>
    <p:extLst>
      <p:ext uri="{BB962C8B-B14F-4D97-AF65-F5344CB8AC3E}">
        <p14:creationId xmlns:p14="http://schemas.microsoft.com/office/powerpoint/2010/main" val="944398970"/>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4222" y="134274"/>
            <a:ext cx="8633337" cy="6491734"/>
          </a:xfrm>
          <a:prstGeom prst="rect">
            <a:avLst/>
          </a:prstGeom>
        </p:spPr>
      </p:pic>
    </p:spTree>
    <p:extLst>
      <p:ext uri="{BB962C8B-B14F-4D97-AF65-F5344CB8AC3E}">
        <p14:creationId xmlns:p14="http://schemas.microsoft.com/office/powerpoint/2010/main" val="21693210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0501" y="219578"/>
            <a:ext cx="8552376" cy="6430856"/>
          </a:xfrm>
          <a:prstGeom prst="rect">
            <a:avLst/>
          </a:prstGeom>
        </p:spPr>
      </p:pic>
    </p:spTree>
    <p:extLst>
      <p:ext uri="{BB962C8B-B14F-4D97-AF65-F5344CB8AC3E}">
        <p14:creationId xmlns:p14="http://schemas.microsoft.com/office/powerpoint/2010/main" val="9159219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6781" y="224981"/>
            <a:ext cx="8626530" cy="6419742"/>
          </a:xfrm>
          <a:prstGeom prst="rect">
            <a:avLst/>
          </a:prstGeom>
        </p:spPr>
      </p:pic>
    </p:spTree>
    <p:extLst>
      <p:ext uri="{BB962C8B-B14F-4D97-AF65-F5344CB8AC3E}">
        <p14:creationId xmlns:p14="http://schemas.microsoft.com/office/powerpoint/2010/main" val="39523007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0348" y="337525"/>
            <a:ext cx="7408003" cy="1754327"/>
          </a:xfrm>
          <a:prstGeom prst="rect">
            <a:avLst/>
          </a:prstGeom>
          <a:noFill/>
        </p:spPr>
        <p:txBody>
          <a:bodyPr wrap="squar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Shifting From Being a Teacher to an Assessor</a:t>
            </a:r>
            <a:endPar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TextBox 2"/>
          <p:cNvSpPr txBox="1"/>
          <p:nvPr/>
        </p:nvSpPr>
        <p:spPr>
          <a:xfrm>
            <a:off x="960598" y="2409458"/>
            <a:ext cx="7277753" cy="2585323"/>
          </a:xfrm>
          <a:prstGeom prst="rect">
            <a:avLst/>
          </a:prstGeom>
          <a:noFill/>
        </p:spPr>
        <p:txBody>
          <a:bodyPr wrap="square" rtlCol="0">
            <a:spAutoFit/>
          </a:bodyPr>
          <a:lstStyle/>
          <a:p>
            <a:pPr marL="285750" indent="-285750">
              <a:buFont typeface="Arial"/>
              <a:buChar char="•"/>
            </a:pPr>
            <a:r>
              <a:rPr lang="en-US" sz="5400" dirty="0" smtClean="0"/>
              <a:t>Reviewing Tests</a:t>
            </a:r>
          </a:p>
          <a:p>
            <a:pPr marL="285750" indent="-285750">
              <a:buFont typeface="Arial"/>
              <a:buChar char="•"/>
            </a:pPr>
            <a:r>
              <a:rPr lang="en-US" sz="5400" dirty="0" smtClean="0"/>
              <a:t>Test Protocols</a:t>
            </a:r>
          </a:p>
          <a:p>
            <a:pPr marL="285750" indent="-285750">
              <a:buFont typeface="Arial"/>
              <a:buChar char="•"/>
            </a:pPr>
            <a:r>
              <a:rPr lang="en-US" sz="5400" dirty="0" smtClean="0"/>
              <a:t>Materials Picture Walk</a:t>
            </a:r>
            <a:endParaRPr lang="en-US" sz="5400" dirty="0"/>
          </a:p>
        </p:txBody>
      </p:sp>
    </p:spTree>
    <p:extLst>
      <p:ext uri="{BB962C8B-B14F-4D97-AF65-F5344CB8AC3E}">
        <p14:creationId xmlns:p14="http://schemas.microsoft.com/office/powerpoint/2010/main" val="35759287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defRPr/>
            </a:pPr>
            <a:r>
              <a:rPr lang="en-US" b="1" smtClean="0">
                <a:cs typeface="+mj-cs"/>
              </a:rPr>
              <a:t>A New Way of Analyzing Data</a:t>
            </a:r>
          </a:p>
        </p:txBody>
      </p:sp>
      <p:sp>
        <p:nvSpPr>
          <p:cNvPr id="121859" name="Rectangle 3"/>
          <p:cNvSpPr>
            <a:spLocks noGrp="1" noChangeArrowheads="1"/>
          </p:cNvSpPr>
          <p:nvPr>
            <p:ph type="body" idx="1"/>
          </p:nvPr>
        </p:nvSpPr>
        <p:spPr/>
        <p:txBody>
          <a:bodyPr>
            <a:normAutofit/>
          </a:bodyPr>
          <a:lstStyle/>
          <a:p>
            <a:pPr marL="609600" indent="-609600" eaLnBrk="1" hangingPunct="1">
              <a:lnSpc>
                <a:spcPct val="80000"/>
              </a:lnSpc>
              <a:defRPr/>
            </a:pPr>
            <a:r>
              <a:rPr lang="en-US" sz="5400" dirty="0" smtClean="0">
                <a:cs typeface="+mn-cs"/>
              </a:rPr>
              <a:t>What is the data REALLY telling us?</a:t>
            </a:r>
          </a:p>
          <a:p>
            <a:pPr marL="2209800" lvl="4" indent="-381000" eaLnBrk="1" hangingPunct="1">
              <a:lnSpc>
                <a:spcPct val="80000"/>
              </a:lnSpc>
              <a:defRPr/>
            </a:pPr>
            <a:endParaRPr lang="en-US" sz="1800" dirty="0" smtClean="0"/>
          </a:p>
          <a:p>
            <a:pPr marL="990600" lvl="1" indent="-533400" eaLnBrk="1" hangingPunct="1">
              <a:lnSpc>
                <a:spcPct val="80000"/>
              </a:lnSpc>
              <a:defRPr/>
            </a:pPr>
            <a:r>
              <a:rPr lang="en-US" sz="4800" dirty="0" smtClean="0"/>
              <a:t>Form Hypotheses</a:t>
            </a:r>
          </a:p>
          <a:p>
            <a:pPr marL="990600" lvl="1" indent="-533400" eaLnBrk="1" hangingPunct="1">
              <a:lnSpc>
                <a:spcPct val="80000"/>
              </a:lnSpc>
              <a:defRPr/>
            </a:pPr>
            <a:r>
              <a:rPr lang="en-US" sz="4800" dirty="0" smtClean="0"/>
              <a:t>Classroom Connections</a:t>
            </a:r>
          </a:p>
        </p:txBody>
      </p:sp>
    </p:spTree>
    <p:extLst>
      <p:ext uri="{BB962C8B-B14F-4D97-AF65-F5344CB8AC3E}">
        <p14:creationId xmlns:p14="http://schemas.microsoft.com/office/powerpoint/2010/main" val="30974656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1858"/>
                                        </p:tgtEl>
                                        <p:attrNameLst>
                                          <p:attrName>style.visibility</p:attrName>
                                        </p:attrNameLst>
                                      </p:cBhvr>
                                      <p:to>
                                        <p:strVal val="visible"/>
                                      </p:to>
                                    </p:set>
                                    <p:animEffect transition="in" filter="fade">
                                      <p:cBhvr>
                                        <p:cTn id="7" dur="2000"/>
                                        <p:tgtEl>
                                          <p:spTgt spid="1218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1859">
                                            <p:txEl>
                                              <p:pRg st="0" end="0"/>
                                            </p:txEl>
                                          </p:spTgt>
                                        </p:tgtEl>
                                        <p:attrNameLst>
                                          <p:attrName>style.visibility</p:attrName>
                                        </p:attrNameLst>
                                      </p:cBhvr>
                                      <p:to>
                                        <p:strVal val="visible"/>
                                      </p:to>
                                    </p:set>
                                    <p:animEffect transition="in" filter="fade">
                                      <p:cBhvr>
                                        <p:cTn id="12" dur="2000"/>
                                        <p:tgtEl>
                                          <p:spTgt spid="12185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1859">
                                            <p:txEl>
                                              <p:pRg st="2" end="2"/>
                                            </p:txEl>
                                          </p:spTgt>
                                        </p:tgtEl>
                                        <p:attrNameLst>
                                          <p:attrName>style.visibility</p:attrName>
                                        </p:attrNameLst>
                                      </p:cBhvr>
                                      <p:to>
                                        <p:strVal val="visible"/>
                                      </p:to>
                                    </p:set>
                                    <p:animEffect transition="in" filter="fade">
                                      <p:cBhvr>
                                        <p:cTn id="15" dur="2000"/>
                                        <p:tgtEl>
                                          <p:spTgt spid="12185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1859">
                                            <p:txEl>
                                              <p:pRg st="3" end="3"/>
                                            </p:txEl>
                                          </p:spTgt>
                                        </p:tgtEl>
                                        <p:attrNameLst>
                                          <p:attrName>style.visibility</p:attrName>
                                        </p:attrNameLst>
                                      </p:cBhvr>
                                      <p:to>
                                        <p:strVal val="visible"/>
                                      </p:to>
                                    </p:set>
                                    <p:animEffect transition="in" filter="fade">
                                      <p:cBhvr>
                                        <p:cTn id="18" dur="2000"/>
                                        <p:tgtEl>
                                          <p:spTgt spid="1218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p:bldP spid="121859"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7012121-50FB-7746-9DC3-2ED369EBB264}" type="slidenum">
              <a:rPr lang="en-US"/>
              <a:pPr/>
              <a:t>66</a:t>
            </a:fld>
            <a:endParaRPr lang="en-US"/>
          </a:p>
        </p:txBody>
      </p:sp>
      <p:sp>
        <p:nvSpPr>
          <p:cNvPr id="828418" name="Rectangle 2"/>
          <p:cNvSpPr>
            <a:spLocks noGrp="1" noChangeArrowheads="1"/>
          </p:cNvSpPr>
          <p:nvPr>
            <p:ph type="title"/>
          </p:nvPr>
        </p:nvSpPr>
        <p:spPr/>
        <p:txBody>
          <a:bodyPr>
            <a:normAutofit fontScale="90000"/>
          </a:bodyPr>
          <a:lstStyle/>
          <a:p>
            <a:r>
              <a:rPr lang="en-US" sz="4000"/>
              <a:t>Increasing the Validity of  Reading Assessments</a:t>
            </a:r>
          </a:p>
        </p:txBody>
      </p:sp>
      <p:sp>
        <p:nvSpPr>
          <p:cNvPr id="828419" name="Rectangle 3"/>
          <p:cNvSpPr>
            <a:spLocks noGrp="1" noChangeArrowheads="1"/>
          </p:cNvSpPr>
          <p:nvPr>
            <p:ph type="body" idx="1"/>
          </p:nvPr>
        </p:nvSpPr>
        <p:spPr/>
        <p:txBody>
          <a:bodyPr/>
          <a:lstStyle/>
          <a:p>
            <a:pPr>
              <a:lnSpc>
                <a:spcPct val="90000"/>
              </a:lnSpc>
            </a:pPr>
            <a:r>
              <a:rPr lang="en-US" dirty="0"/>
              <a:t>Begin with measures targeting domains directly related to the referral problem.</a:t>
            </a:r>
          </a:p>
          <a:p>
            <a:pPr>
              <a:lnSpc>
                <a:spcPct val="90000"/>
              </a:lnSpc>
            </a:pPr>
            <a:r>
              <a:rPr lang="en-US" dirty="0"/>
              <a:t>Supplement norm-referenced measures with criterion-referenced measures to ensure adequate coverage and increase instructionally relevant information. </a:t>
            </a:r>
          </a:p>
          <a:p>
            <a:pPr>
              <a:lnSpc>
                <a:spcPct val="90000"/>
              </a:lnSpc>
            </a:pPr>
            <a:r>
              <a:rPr lang="en-US" dirty="0"/>
              <a:t>Know the psychometric strengths and limitations of each measure you use.</a:t>
            </a:r>
          </a:p>
          <a:p>
            <a:pPr>
              <a:lnSpc>
                <a:spcPct val="90000"/>
              </a:lnSpc>
            </a:pPr>
            <a:endParaRPr lang="en-US" dirty="0"/>
          </a:p>
          <a:p>
            <a:pPr>
              <a:lnSpc>
                <a:spcPct val="90000"/>
              </a:lnSpc>
            </a:pPr>
            <a:endParaRPr lang="en-US" dirty="0"/>
          </a:p>
          <a:p>
            <a:pPr>
              <a:lnSpc>
                <a:spcPct val="90000"/>
              </a:lnSpc>
            </a:pPr>
            <a:endParaRPr lang="en-US" dirty="0"/>
          </a:p>
        </p:txBody>
      </p:sp>
      <p:sp>
        <p:nvSpPr>
          <p:cNvPr id="2" name="TextBox 1"/>
          <p:cNvSpPr txBox="1"/>
          <p:nvPr/>
        </p:nvSpPr>
        <p:spPr>
          <a:xfrm>
            <a:off x="6968408" y="5730602"/>
            <a:ext cx="1718392" cy="369332"/>
          </a:xfrm>
          <a:prstGeom prst="rect">
            <a:avLst/>
          </a:prstGeom>
          <a:noFill/>
        </p:spPr>
        <p:txBody>
          <a:bodyPr wrap="square" rtlCol="0">
            <a:spAutoFit/>
          </a:bodyPr>
          <a:lstStyle/>
          <a:p>
            <a:r>
              <a:rPr lang="en-US" dirty="0" err="1"/>
              <a:t>Rathvon</a:t>
            </a:r>
            <a:r>
              <a:rPr lang="en-US" dirty="0"/>
              <a:t>, N. </a:t>
            </a:r>
          </a:p>
        </p:txBody>
      </p:sp>
    </p:spTree>
    <p:extLst>
      <p:ext uri="{BB962C8B-B14F-4D97-AF65-F5344CB8AC3E}">
        <p14:creationId xmlns:p14="http://schemas.microsoft.com/office/powerpoint/2010/main" val="5858973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306996" y="304800"/>
            <a:ext cx="8169194" cy="5911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2400">
                <a:solidFill>
                  <a:schemeClr val="tx1"/>
                </a:solidFill>
                <a:latin typeface="Times New Roman" charset="0"/>
                <a:ea typeface="ＭＳ Ｐゴシック" charset="0"/>
              </a:defRPr>
            </a:lvl1pPr>
            <a:lvl2pPr indent="-34290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lnSpc>
                <a:spcPct val="95000"/>
              </a:lnSpc>
            </a:pPr>
            <a:r>
              <a:rPr lang="en-US" sz="4300" i="1" dirty="0">
                <a:solidFill>
                  <a:srgbClr val="000000"/>
                </a:solidFill>
                <a:latin typeface="Arial" charset="0"/>
              </a:rPr>
              <a:t>Important Dimensions of </a:t>
            </a:r>
            <a:endParaRPr lang="en-US" dirty="0"/>
          </a:p>
          <a:p>
            <a:pPr algn="ctr" eaLnBrk="1" hangingPunct="1">
              <a:lnSpc>
                <a:spcPct val="95000"/>
              </a:lnSpc>
            </a:pPr>
            <a:r>
              <a:rPr lang="en-US" sz="4300" i="1" dirty="0">
                <a:solidFill>
                  <a:srgbClr val="000000"/>
                </a:solidFill>
                <a:latin typeface="Arial" charset="0"/>
              </a:rPr>
              <a:t>Teacher Expertise</a:t>
            </a:r>
            <a:endParaRPr lang="en-US" dirty="0"/>
          </a:p>
          <a:p>
            <a:pPr eaLnBrk="1" hangingPunct="1">
              <a:lnSpc>
                <a:spcPct val="95000"/>
              </a:lnSpc>
            </a:pPr>
            <a:endParaRPr lang="en-US" dirty="0">
              <a:solidFill>
                <a:srgbClr val="000000"/>
              </a:solidFill>
              <a:latin typeface="Arial" charset="0"/>
            </a:endParaRPr>
          </a:p>
          <a:p>
            <a:pPr lvl="1" eaLnBrk="1" hangingPunct="1">
              <a:lnSpc>
                <a:spcPct val="95000"/>
              </a:lnSpc>
              <a:buClr>
                <a:srgbClr val="FF0000"/>
              </a:buClr>
              <a:buSzPct val="100000"/>
              <a:buFontTx/>
              <a:buChar char="•"/>
            </a:pPr>
            <a:r>
              <a:rPr lang="en-US" sz="4200" i="1" dirty="0">
                <a:solidFill>
                  <a:srgbClr val="FF0000"/>
                </a:solidFill>
                <a:latin typeface="Arial" charset="0"/>
              </a:rPr>
              <a:t>What do you think are the key dimensions of teacher expertise</a:t>
            </a:r>
            <a:r>
              <a:rPr lang="en-US" sz="4200" i="1" dirty="0" smtClean="0">
                <a:solidFill>
                  <a:srgbClr val="FF0000"/>
                </a:solidFill>
                <a:latin typeface="Arial" charset="0"/>
              </a:rPr>
              <a:t>?</a:t>
            </a:r>
          </a:p>
          <a:p>
            <a:pPr lvl="1" eaLnBrk="1" hangingPunct="1">
              <a:lnSpc>
                <a:spcPct val="95000"/>
              </a:lnSpc>
              <a:buClr>
                <a:srgbClr val="FF0000"/>
              </a:buClr>
              <a:buSzPct val="100000"/>
              <a:buFontTx/>
              <a:buChar char="•"/>
            </a:pPr>
            <a:endParaRPr lang="en-US" sz="4200" i="1" dirty="0">
              <a:solidFill>
                <a:srgbClr val="FF0000"/>
              </a:solidFill>
              <a:latin typeface="Arial" charset="0"/>
            </a:endParaRPr>
          </a:p>
          <a:p>
            <a:pPr lvl="1" eaLnBrk="1" hangingPunct="1">
              <a:lnSpc>
                <a:spcPct val="95000"/>
              </a:lnSpc>
              <a:buClr>
                <a:srgbClr val="FF0000"/>
              </a:buClr>
              <a:buSzPct val="100000"/>
              <a:buFontTx/>
              <a:buChar char="•"/>
            </a:pPr>
            <a:r>
              <a:rPr lang="en-US" sz="4200" i="1" dirty="0" smtClean="0">
                <a:solidFill>
                  <a:srgbClr val="FF0000"/>
                </a:solidFill>
                <a:latin typeface="Arial" charset="0"/>
              </a:rPr>
              <a:t>What Are Your Strengths? </a:t>
            </a:r>
          </a:p>
          <a:p>
            <a:pPr lvl="1" eaLnBrk="1" hangingPunct="1">
              <a:lnSpc>
                <a:spcPct val="95000"/>
              </a:lnSpc>
              <a:buClr>
                <a:srgbClr val="FF0000"/>
              </a:buClr>
              <a:buSzPct val="100000"/>
              <a:buFontTx/>
              <a:buChar char="•"/>
            </a:pPr>
            <a:r>
              <a:rPr lang="en-US" sz="4200" i="1" dirty="0" smtClean="0">
                <a:solidFill>
                  <a:srgbClr val="FF0000"/>
                </a:solidFill>
                <a:latin typeface="Arial" charset="0"/>
              </a:rPr>
              <a:t>What Areas are You Looking to Improve?</a:t>
            </a:r>
            <a:endParaRPr lang="en-US" dirty="0"/>
          </a:p>
        </p:txBody>
      </p:sp>
    </p:spTree>
    <p:extLst>
      <p:ext uri="{BB962C8B-B14F-4D97-AF65-F5344CB8AC3E}">
        <p14:creationId xmlns:p14="http://schemas.microsoft.com/office/powerpoint/2010/main" val="124859924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735484" y="-30847"/>
            <a:ext cx="7620000" cy="571926"/>
          </a:xfrm>
        </p:spPr>
        <p:txBody>
          <a:bodyPr>
            <a:normAutofit fontScale="90000"/>
          </a:bodyPr>
          <a:lstStyle/>
          <a:p>
            <a:pPr algn="ctr" eaLnBrk="1" hangingPunct="1"/>
            <a:r>
              <a:rPr lang="en-US" sz="3200" u="sng" dirty="0">
                <a:solidFill>
                  <a:srgbClr val="000000"/>
                </a:solidFill>
                <a:latin typeface="Arial"/>
                <a:cs typeface="Arial"/>
              </a:rPr>
              <a:t>Teacher Expertise is </a:t>
            </a:r>
            <a:r>
              <a:rPr lang="en-US" sz="3200" u="sng" dirty="0" smtClean="0">
                <a:solidFill>
                  <a:srgbClr val="000000"/>
                </a:solidFill>
                <a:latin typeface="Arial"/>
                <a:cs typeface="Arial"/>
              </a:rPr>
              <a:t>Central </a:t>
            </a:r>
            <a:r>
              <a:rPr lang="en-US" sz="1800" u="sng" dirty="0" smtClean="0">
                <a:solidFill>
                  <a:srgbClr val="000000"/>
                </a:solidFill>
                <a:latin typeface="Arial"/>
                <a:cs typeface="Arial"/>
              </a:rPr>
              <a:t>(Johnston, 2010)</a:t>
            </a:r>
            <a:endParaRPr lang="en-US" sz="3200" u="sng" dirty="0">
              <a:solidFill>
                <a:srgbClr val="000000"/>
              </a:solidFill>
              <a:latin typeface="Arial"/>
              <a:cs typeface="Arial"/>
            </a:endParaRPr>
          </a:p>
        </p:txBody>
      </p:sp>
      <p:sp>
        <p:nvSpPr>
          <p:cNvPr id="3" name="Content Placeholder 2"/>
          <p:cNvSpPr>
            <a:spLocks noGrp="1"/>
          </p:cNvSpPr>
          <p:nvPr>
            <p:ph idx="1"/>
          </p:nvPr>
        </p:nvSpPr>
        <p:spPr>
          <a:xfrm>
            <a:off x="97685" y="630898"/>
            <a:ext cx="9046315" cy="5683569"/>
          </a:xfrm>
        </p:spPr>
        <p:txBody>
          <a:bodyPr>
            <a:noAutofit/>
          </a:bodyPr>
          <a:lstStyle/>
          <a:p>
            <a:pPr eaLnBrk="1" hangingPunct="1"/>
            <a:r>
              <a:rPr lang="en-US" dirty="0">
                <a:latin typeface="Arial"/>
                <a:cs typeface="Arial"/>
              </a:rPr>
              <a:t>Teacher expertise is the most important factor in improving children</a:t>
            </a:r>
            <a:r>
              <a:rPr lang="ja-JP" altLang="en-US" dirty="0">
                <a:latin typeface="Arial"/>
                <a:cs typeface="Arial"/>
              </a:rPr>
              <a:t>’</a:t>
            </a:r>
            <a:r>
              <a:rPr lang="en-US" dirty="0">
                <a:latin typeface="Arial"/>
                <a:cs typeface="Arial"/>
              </a:rPr>
              <a:t>s </a:t>
            </a:r>
            <a:r>
              <a:rPr lang="en-US" dirty="0" smtClean="0">
                <a:latin typeface="Arial"/>
                <a:cs typeface="Arial"/>
              </a:rPr>
              <a:t>learning </a:t>
            </a:r>
            <a:r>
              <a:rPr lang="en-US" sz="2000" dirty="0" smtClean="0">
                <a:latin typeface="Arial"/>
                <a:cs typeface="Arial"/>
              </a:rPr>
              <a:t>(</a:t>
            </a:r>
            <a:r>
              <a:rPr lang="en-US" sz="2000" dirty="0">
                <a:latin typeface="Arial"/>
                <a:cs typeface="Arial"/>
              </a:rPr>
              <a:t>Darling-Hammond &amp; McLaughlin, 1999)</a:t>
            </a:r>
            <a:r>
              <a:rPr lang="en-US" sz="2800" dirty="0">
                <a:latin typeface="Arial"/>
                <a:cs typeface="Arial"/>
              </a:rPr>
              <a:t>. </a:t>
            </a:r>
          </a:p>
          <a:p>
            <a:pPr eaLnBrk="1" hangingPunct="1"/>
            <a:r>
              <a:rPr lang="en-US" dirty="0">
                <a:latin typeface="Arial"/>
                <a:cs typeface="Arial"/>
              </a:rPr>
              <a:t>Teachers who give more detailed descriptions of students</a:t>
            </a:r>
            <a:r>
              <a:rPr lang="ja-JP" altLang="en-US" dirty="0">
                <a:latin typeface="Arial"/>
                <a:cs typeface="Arial"/>
              </a:rPr>
              <a:t>’</a:t>
            </a:r>
            <a:r>
              <a:rPr lang="en-US" dirty="0">
                <a:latin typeface="Arial"/>
                <a:cs typeface="Arial"/>
              </a:rPr>
              <a:t> literacy development refer fewer children for LD evaluation </a:t>
            </a:r>
            <a:r>
              <a:rPr lang="en-US" sz="2000" dirty="0">
                <a:latin typeface="Arial"/>
                <a:cs typeface="Arial"/>
              </a:rPr>
              <a:t>(</a:t>
            </a:r>
            <a:r>
              <a:rPr lang="en-US" sz="2000" dirty="0" err="1">
                <a:latin typeface="Arial"/>
                <a:cs typeface="Arial"/>
              </a:rPr>
              <a:t>Broikou</a:t>
            </a:r>
            <a:r>
              <a:rPr lang="en-US" sz="2000" dirty="0">
                <a:latin typeface="Arial"/>
                <a:cs typeface="Arial"/>
              </a:rPr>
              <a:t>, 1992)</a:t>
            </a:r>
          </a:p>
          <a:p>
            <a:pPr eaLnBrk="1" hangingPunct="1"/>
            <a:r>
              <a:rPr lang="en-US" dirty="0">
                <a:latin typeface="Arial"/>
                <a:cs typeface="Arial"/>
              </a:rPr>
              <a:t>Teachers favoring whole class instruction refer more children for LD evaluations than teachers favoring a range of grouping structures </a:t>
            </a:r>
            <a:r>
              <a:rPr lang="en-US" sz="2000" dirty="0">
                <a:latin typeface="Arial"/>
                <a:cs typeface="Arial"/>
              </a:rPr>
              <a:t>(</a:t>
            </a:r>
            <a:r>
              <a:rPr lang="en-US" sz="2000" dirty="0" err="1">
                <a:latin typeface="Arial"/>
                <a:cs typeface="Arial"/>
              </a:rPr>
              <a:t>Drame</a:t>
            </a:r>
            <a:r>
              <a:rPr lang="en-US" sz="2000" dirty="0">
                <a:latin typeface="Arial"/>
                <a:cs typeface="Arial"/>
              </a:rPr>
              <a:t>, 2002).</a:t>
            </a:r>
          </a:p>
          <a:p>
            <a:pPr eaLnBrk="1" hangingPunct="1"/>
            <a:r>
              <a:rPr lang="en-US" dirty="0">
                <a:latin typeface="Arial"/>
                <a:cs typeface="Arial"/>
              </a:rPr>
              <a:t>Teachers using small group instruction are generally more effective than those who do not </a:t>
            </a:r>
            <a:r>
              <a:rPr lang="en-US" sz="2000" dirty="0">
                <a:latin typeface="Arial"/>
                <a:cs typeface="Arial"/>
              </a:rPr>
              <a:t>(Taylor et al., 2002</a:t>
            </a:r>
            <a:r>
              <a:rPr lang="en-US" sz="2000" dirty="0" smtClean="0">
                <a:latin typeface="Arial"/>
                <a:cs typeface="Arial"/>
              </a:rPr>
              <a:t>)</a:t>
            </a:r>
            <a:endParaRPr lang="en-US" sz="2000" dirty="0">
              <a:latin typeface="Arial"/>
              <a:cs typeface="Arial"/>
            </a:endParaRPr>
          </a:p>
        </p:txBody>
      </p:sp>
    </p:spTree>
    <p:extLst>
      <p:ext uri="{BB962C8B-B14F-4D97-AF65-F5344CB8AC3E}">
        <p14:creationId xmlns:p14="http://schemas.microsoft.com/office/powerpoint/2010/main" val="7703941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21940" y="1151554"/>
            <a:ext cx="8356923"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ヒラギノ角ゴ Pro W3" charset="0"/>
                <a:cs typeface="ヒラギノ角ゴ Pro W3" charset="0"/>
              </a:defRPr>
            </a:lvl1pPr>
            <a:lvl2pPr marL="37931725" indent="-37474525" eaLnBrk="0" hangingPunct="0">
              <a:defRPr sz="2400">
                <a:solidFill>
                  <a:schemeClr val="tx1"/>
                </a:solidFill>
                <a:latin typeface="Arial" charset="0"/>
                <a:ea typeface="ヒラギノ角ゴ Pro W3" charset="0"/>
                <a:cs typeface="ヒラギノ角ゴ Pro W3" charset="0"/>
              </a:defRPr>
            </a:lvl2pPr>
            <a:lvl3pPr eaLnBrk="0" hangingPunct="0">
              <a:defRPr sz="2400">
                <a:solidFill>
                  <a:schemeClr val="tx1"/>
                </a:solidFill>
                <a:latin typeface="Arial" charset="0"/>
                <a:ea typeface="ヒラギノ角ゴ Pro W3" charset="0"/>
                <a:cs typeface="ヒラギノ角ゴ Pro W3" charset="0"/>
              </a:defRPr>
            </a:lvl3pPr>
            <a:lvl4pPr eaLnBrk="0" hangingPunct="0">
              <a:defRPr sz="2400">
                <a:solidFill>
                  <a:schemeClr val="tx1"/>
                </a:solidFill>
                <a:latin typeface="Arial" charset="0"/>
                <a:ea typeface="ヒラギノ角ゴ Pro W3" charset="0"/>
                <a:cs typeface="ヒラギノ角ゴ Pro W3" charset="0"/>
              </a:defRPr>
            </a:lvl4pPr>
            <a:lvl5pPr eaLnBrk="0" hangingPunct="0">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dirty="0"/>
              <a:t>In a study by Johnston, </a:t>
            </a:r>
            <a:r>
              <a:rPr lang="en-US" sz="3200" dirty="0" err="1"/>
              <a:t>Allington</a:t>
            </a:r>
            <a:r>
              <a:rPr lang="en-US" sz="3200" dirty="0"/>
              <a:t> and </a:t>
            </a:r>
            <a:r>
              <a:rPr lang="en-US" sz="3200" dirty="0" err="1"/>
              <a:t>Afflerbach</a:t>
            </a:r>
            <a:r>
              <a:rPr lang="en-US" sz="3200" dirty="0"/>
              <a:t> (1985) two thirds of specialist teachers were unable to identify the reading instructional materials used in the regular classroom of their students. And fewer than one in ten of classroom teachers could name the materials their students were using in the intervention setting</a:t>
            </a:r>
            <a:r>
              <a:rPr lang="en-US" sz="3200" dirty="0" smtClean="0"/>
              <a:t>.</a:t>
            </a:r>
          </a:p>
          <a:p>
            <a:pPr eaLnBrk="1" hangingPunct="1"/>
            <a:endParaRPr lang="en-US" sz="3200" dirty="0"/>
          </a:p>
          <a:p>
            <a:pPr eaLnBrk="1" hangingPunct="1"/>
            <a:r>
              <a:rPr lang="en-US" sz="3200" dirty="0" smtClean="0"/>
              <a:t>Turn and Talk: What is Your Core? What are Your Interventions (Materials/Approaches)</a:t>
            </a:r>
            <a:endParaRPr lang="en-US" sz="3200" dirty="0"/>
          </a:p>
        </p:txBody>
      </p:sp>
      <p:sp>
        <p:nvSpPr>
          <p:cNvPr id="3" name="Rectangle 2"/>
          <p:cNvSpPr>
            <a:spLocks noChangeArrowheads="1"/>
          </p:cNvSpPr>
          <p:nvPr/>
        </p:nvSpPr>
        <p:spPr bwMode="auto">
          <a:xfrm>
            <a:off x="2225675" y="0"/>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dirty="0"/>
          </a:p>
          <a:p>
            <a:pPr algn="ctr"/>
            <a:r>
              <a:rPr lang="en-US" sz="3600" dirty="0"/>
              <a:t>Curricular Conflict</a:t>
            </a:r>
          </a:p>
        </p:txBody>
      </p:sp>
    </p:spTree>
    <p:extLst>
      <p:ext uri="{BB962C8B-B14F-4D97-AF65-F5344CB8AC3E}">
        <p14:creationId xmlns:p14="http://schemas.microsoft.com/office/powerpoint/2010/main" val="2576142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900" decel="100000" fill="hold"/>
                                        <p:tgtEl>
                                          <p:spTgt spid="3"/>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31448</TotalTime>
  <Words>2779</Words>
  <Application>Microsoft Macintosh PowerPoint</Application>
  <PresentationFormat>On-screen Show (4:3)</PresentationFormat>
  <Paragraphs>450</Paragraphs>
  <Slides>66</Slides>
  <Notes>40</Notes>
  <HiddenSlides>0</HiddenSlides>
  <MMClips>1</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66</vt:i4>
      </vt:variant>
    </vt:vector>
  </HeadingPairs>
  <TitlesOfParts>
    <vt:vector size="69" baseType="lpstr">
      <vt:lpstr>Default Theme</vt:lpstr>
      <vt:lpstr>Acrobat Document</vt:lpstr>
      <vt:lpstr>Clip</vt:lpstr>
      <vt:lpstr>PowerPoint Presentation</vt:lpstr>
      <vt:lpstr>PowerPoint Presentation</vt:lpstr>
      <vt:lpstr>PowerPoint Presentation</vt:lpstr>
      <vt:lpstr>PowerPoint Presentation</vt:lpstr>
      <vt:lpstr>PowerPoint Presentation</vt:lpstr>
      <vt:lpstr>Some Specific Functions of Assessment</vt:lpstr>
      <vt:lpstr>PowerPoint Presentation</vt:lpstr>
      <vt:lpstr>Teacher Expertise is Central (Johnston, 2010)</vt:lpstr>
      <vt:lpstr>PowerPoint Presentation</vt:lpstr>
      <vt:lpstr>PowerPoint Presentation</vt:lpstr>
      <vt:lpstr>PowerPoint Presentation</vt:lpstr>
      <vt:lpstr>PowerPoint Presentation</vt:lpstr>
      <vt:lpstr>Teacher Expertise is Central (Johnston, 2010)</vt:lpstr>
      <vt:lpstr>PowerPoint Presentation</vt:lpstr>
      <vt:lpstr>We’ve got SRBI!</vt:lpstr>
      <vt:lpstr>DRA2 Summary Sheet</vt:lpstr>
      <vt:lpstr>How has “What Good Readers Do” been incorporated into DRA2 or IRI Text Reading? What areas of reading ability are inside this assessment?</vt:lpstr>
      <vt:lpstr>The Golden Rule of Assessment </vt:lpstr>
      <vt:lpstr>PowerPoint Presentation</vt:lpstr>
      <vt:lpstr>Struggling Readers…</vt:lpstr>
      <vt:lpstr>A New Way of Analyzing Data</vt:lpstr>
      <vt:lpstr>We Need to ANALYZE Data!</vt:lpstr>
      <vt:lpstr>A New Way of Analyzing Data</vt:lpstr>
      <vt:lpstr>PowerPoint Presentation</vt:lpstr>
      <vt:lpstr>Essential Components of Reading:  “The Big Five”</vt:lpstr>
      <vt:lpstr>PowerPoint Presentation</vt:lpstr>
      <vt:lpstr>PowerPoint Presentation</vt:lpstr>
      <vt:lpstr>PowerPoint Presentation</vt:lpstr>
      <vt:lpstr>PowerPoint Presentation</vt:lpstr>
      <vt:lpstr>PowerPoint Presentation</vt:lpstr>
      <vt:lpstr>Myths about Reading Assessment</vt:lpstr>
      <vt:lpstr>10 Key Reading Components</vt:lpstr>
      <vt:lpstr>PowerPoint Presentation</vt:lpstr>
      <vt:lpstr>PowerPoint Presentation</vt:lpstr>
      <vt:lpstr>PowerPoint Presentation</vt:lpstr>
      <vt:lpstr>PowerPoint Presentation</vt:lpstr>
      <vt:lpstr>PowerPoint Presentation</vt:lpstr>
      <vt:lpstr>Increasing the Validity of  Reading Assessments</vt:lpstr>
      <vt:lpstr>PowerPoint Presentation</vt:lpstr>
      <vt:lpstr>PowerPoint Presentation</vt:lpstr>
      <vt:lpstr>PowerPoint Presentation</vt:lpstr>
      <vt:lpstr>PowerPoint Presentation</vt:lpstr>
      <vt:lpstr>Scheduled Team Meetings Card Placement</vt:lpstr>
      <vt:lpstr>Intervention Survey</vt:lpstr>
      <vt:lpstr>Rank Where Do I Begin? Why?</vt:lpstr>
      <vt:lpstr>Models of Reading</vt:lpstr>
      <vt:lpstr>PowerPoint Presentation</vt:lpstr>
      <vt:lpstr>PowerPoint Presentation</vt:lpstr>
      <vt:lpstr>PowerPoint Presentation</vt:lpstr>
      <vt:lpstr>PowerPoint Presentation</vt:lpstr>
      <vt:lpstr>Bottom-up Processing</vt:lpstr>
      <vt:lpstr>Top-down Processing</vt:lpstr>
      <vt:lpstr>Interactive Approach</vt:lpstr>
      <vt:lpstr>Interactive Approach</vt:lpstr>
      <vt:lpstr>Which model should be adopted?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New Way of Analyzing Data</vt:lpstr>
      <vt:lpstr>Increasing the Validity of  Reading Assessments</vt:lpstr>
    </vt:vector>
  </TitlesOfParts>
  <Company>Fairfield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Rafferty</dc:creator>
  <cp:lastModifiedBy>Michael Rafferty</cp:lastModifiedBy>
  <cp:revision>107</cp:revision>
  <cp:lastPrinted>2014-03-06T23:39:40Z</cp:lastPrinted>
  <dcterms:created xsi:type="dcterms:W3CDTF">2012-02-13T20:48:37Z</dcterms:created>
  <dcterms:modified xsi:type="dcterms:W3CDTF">2014-03-17T00:28:55Z</dcterms:modified>
</cp:coreProperties>
</file>